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6" r:id="rId2"/>
  </p:sldMasterIdLst>
  <p:notesMasterIdLst>
    <p:notesMasterId r:id="rId4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i27AQ/pT+mFh98ouZu9Ku7XTZA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39581B-9E6D-C740-8CCB-31A95BD17E7D}" v="1" dt="2020-04-26T05:19:14.6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8"/>
    <p:restoredTop sz="94786"/>
  </p:normalViewPr>
  <p:slideViewPr>
    <p:cSldViewPr snapToGrid="0" snapToObjects="1">
      <p:cViewPr varScale="1">
        <p:scale>
          <a:sx n="118" d="100"/>
          <a:sy n="118" d="100"/>
        </p:scale>
        <p:origin x="168" y="1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eyuan He" userId="0bef7742-6cea-411b-b317-d199efd9f5a0" providerId="ADAL" clId="{0739581B-9E6D-C740-8CCB-31A95BD17E7D}"/>
    <pc:docChg chg="custSel modSld sldOrd">
      <pc:chgData name="Yueyuan He" userId="0bef7742-6cea-411b-b317-d199efd9f5a0" providerId="ADAL" clId="{0739581B-9E6D-C740-8CCB-31A95BD17E7D}" dt="2020-04-28T00:47:39.040" v="6" actId="732"/>
      <pc:docMkLst>
        <pc:docMk/>
      </pc:docMkLst>
      <pc:sldChg chg="ord">
        <pc:chgData name="Yueyuan He" userId="0bef7742-6cea-411b-b317-d199efd9f5a0" providerId="ADAL" clId="{0739581B-9E6D-C740-8CCB-31A95BD17E7D}" dt="2020-04-26T05:19:14.690" v="0"/>
        <pc:sldMkLst>
          <pc:docMk/>
          <pc:sldMk cId="0" sldId="279"/>
        </pc:sldMkLst>
      </pc:sldChg>
      <pc:sldChg chg="modSp">
        <pc:chgData name="Yueyuan He" userId="0bef7742-6cea-411b-b317-d199efd9f5a0" providerId="ADAL" clId="{0739581B-9E6D-C740-8CCB-31A95BD17E7D}" dt="2020-04-26T05:19:14.779" v="1" actId="27636"/>
        <pc:sldMkLst>
          <pc:docMk/>
          <pc:sldMk cId="0" sldId="286"/>
        </pc:sldMkLst>
        <pc:spChg chg="mod">
          <ac:chgData name="Yueyuan He" userId="0bef7742-6cea-411b-b317-d199efd9f5a0" providerId="ADAL" clId="{0739581B-9E6D-C740-8CCB-31A95BD17E7D}" dt="2020-04-26T05:19:14.779" v="1" actId="27636"/>
          <ac:spMkLst>
            <pc:docMk/>
            <pc:sldMk cId="0" sldId="286"/>
            <ac:spMk id="735" creationId="{00000000-0000-0000-0000-000000000000}"/>
          </ac:spMkLst>
        </pc:spChg>
      </pc:sldChg>
      <pc:sldChg chg="modSp">
        <pc:chgData name="Yueyuan He" userId="0bef7742-6cea-411b-b317-d199efd9f5a0" providerId="ADAL" clId="{0739581B-9E6D-C740-8CCB-31A95BD17E7D}" dt="2020-04-28T00:47:39.040" v="6" actId="732"/>
        <pc:sldMkLst>
          <pc:docMk/>
          <pc:sldMk cId="0" sldId="290"/>
        </pc:sldMkLst>
        <pc:picChg chg="mod modCrop">
          <ac:chgData name="Yueyuan He" userId="0bef7742-6cea-411b-b317-d199efd9f5a0" providerId="ADAL" clId="{0739581B-9E6D-C740-8CCB-31A95BD17E7D}" dt="2020-04-28T00:47:28.646" v="5" actId="732"/>
          <ac:picMkLst>
            <pc:docMk/>
            <pc:sldMk cId="0" sldId="290"/>
            <ac:picMk id="776" creationId="{00000000-0000-0000-0000-000000000000}"/>
          </ac:picMkLst>
        </pc:picChg>
        <pc:picChg chg="mod modCrop">
          <ac:chgData name="Yueyuan He" userId="0bef7742-6cea-411b-b317-d199efd9f5a0" providerId="ADAL" clId="{0739581B-9E6D-C740-8CCB-31A95BD17E7D}" dt="2020-04-28T00:47:39.040" v="6" actId="732"/>
          <ac:picMkLst>
            <pc:docMk/>
            <pc:sldMk cId="0" sldId="290"/>
            <ac:picMk id="77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8" name="Google Shape;4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2" name="Google Shape;4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2" name="Google Shape;48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0" name="Google Shape;49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7" name="Google Shape;49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4" name="Google Shape;50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5" name="Google Shape;5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3" name="Google Shape;5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4" name="Google Shape;61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7" name="Google Shape;6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4" name="Google Shape;63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5" name="Google Shape;72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3" name="Google Shape;73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4" name="Google Shape;74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6" name="Google Shape;75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3" name="Google Shape;7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2" name="Google Shape;77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840b81149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0" name="Google Shape;780;g840b81149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840b811490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8" name="Google Shape;788;g840b81149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7" name="Google Shape;79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5" name="Google Shape;80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0" descr="Celestia-R1---OverlayTitle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0"/>
          <p:cNvSpPr txBox="1"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0"/>
          <p:cNvSpPr txBox="1"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0"/>
          <p:cNvSpPr txBox="1">
            <a:spLocks noGrp="1"/>
          </p:cNvSpPr>
          <p:nvPr>
            <p:ph type="dt" idx="10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ftr" idx="11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0"/>
          <p:cNvSpPr txBox="1">
            <a:spLocks noGrp="1"/>
          </p:cNvSpPr>
          <p:nvPr>
            <p:ph type="sldNum" idx="12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51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1"/>
          <p:cNvSpPr txBox="1"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1"/>
          <p:cNvSpPr>
            <a:spLocks noGrp="1"/>
          </p:cNvSpPr>
          <p:nvPr>
            <p:ph type="pic" idx="2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51"/>
          <p:cNvSpPr txBox="1">
            <a:spLocks noGrp="1"/>
          </p:cNvSpPr>
          <p:nvPr>
            <p:ph type="body" idx="1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5" name="Google Shape;85;p51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1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1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52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52"/>
          <p:cNvSpPr txBox="1"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52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2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2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53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5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3"/>
          <p:cNvSpPr txBox="1"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3"/>
          <p:cNvSpPr txBox="1">
            <a:spLocks noGrp="1"/>
          </p:cNvSpPr>
          <p:nvPr>
            <p:ph type="body" idx="1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53"/>
          <p:cNvSpPr txBox="1">
            <a:spLocks noGrp="1"/>
          </p:cNvSpPr>
          <p:nvPr>
            <p:ph type="body" idx="2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53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3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3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54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4"/>
          <p:cNvSpPr txBox="1"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4"/>
          <p:cNvSpPr txBox="1"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54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4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4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5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5"/>
          <p:cNvSpPr txBox="1"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5"/>
          <p:cNvSpPr txBox="1">
            <a:spLocks noGrp="1"/>
          </p:cNvSpPr>
          <p:nvPr>
            <p:ph type="body" idx="1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55"/>
          <p:cNvSpPr txBox="1">
            <a:spLocks noGrp="1"/>
          </p:cNvSpPr>
          <p:nvPr>
            <p:ph type="body" idx="2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55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5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5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5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6"/>
          <p:cNvSpPr txBox="1"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6"/>
          <p:cNvSpPr txBox="1">
            <a:spLocks noGrp="1"/>
          </p:cNvSpPr>
          <p:nvPr>
            <p:ph type="body" idx="1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56"/>
          <p:cNvSpPr txBox="1">
            <a:spLocks noGrp="1"/>
          </p:cNvSpPr>
          <p:nvPr>
            <p:ph type="body" idx="2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56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6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6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7"/>
          <p:cNvSpPr txBox="1">
            <a:spLocks noGrp="1"/>
          </p:cNvSpPr>
          <p:nvPr>
            <p:ph type="body" idx="1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57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57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7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57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8"/>
          <p:cNvSpPr txBox="1">
            <a:spLocks noGrp="1"/>
          </p:cNvSpPr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8"/>
          <p:cNvSpPr txBox="1">
            <a:spLocks noGrp="1"/>
          </p:cNvSpPr>
          <p:nvPr>
            <p:ph type="body" idx="1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58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8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8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3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3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3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3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3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3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1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1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1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1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1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4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4"/>
          <p:cNvSpPr txBox="1"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5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5"/>
          <p:cNvSpPr txBox="1">
            <a:spLocks noGrp="1"/>
          </p:cNvSpPr>
          <p:nvPr>
            <p:ph type="body" idx="1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5"/>
          <p:cNvSpPr txBox="1">
            <a:spLocks noGrp="1"/>
          </p:cNvSpPr>
          <p:nvPr>
            <p:ph type="body" idx="2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45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5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6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6"/>
          <p:cNvSpPr txBox="1"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body" idx="2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46"/>
          <p:cNvSpPr txBox="1">
            <a:spLocks noGrp="1"/>
          </p:cNvSpPr>
          <p:nvPr>
            <p:ph type="body" idx="3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46"/>
          <p:cNvSpPr txBox="1">
            <a:spLocks noGrp="1"/>
          </p:cNvSpPr>
          <p:nvPr>
            <p:ph type="body" idx="4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46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6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6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4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47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7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7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7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8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8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8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49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9"/>
          <p:cNvSpPr txBox="1"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9"/>
          <p:cNvSpPr txBox="1">
            <a:spLocks noGrp="1"/>
          </p:cNvSpPr>
          <p:nvPr>
            <p:ph type="body" idx="1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49"/>
          <p:cNvSpPr txBox="1">
            <a:spLocks noGrp="1"/>
          </p:cNvSpPr>
          <p:nvPr>
            <p:ph type="body" idx="2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9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9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9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50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50"/>
          <p:cNvSpPr txBox="1"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0"/>
          <p:cNvSpPr>
            <a:spLocks noGrp="1"/>
          </p:cNvSpPr>
          <p:nvPr>
            <p:ph type="pic" idx="2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50"/>
          <p:cNvSpPr txBox="1">
            <a:spLocks noGrp="1"/>
          </p:cNvSpPr>
          <p:nvPr>
            <p:ph type="body" idx="1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50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0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0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9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2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42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42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42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42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AIRBNB PRICING STRATEGY ANALYSIS</a:t>
            </a:r>
            <a:endParaRPr/>
          </a:p>
        </p:txBody>
      </p:sp>
      <p:sp>
        <p:nvSpPr>
          <p:cNvPr id="162" name="Google Shape;162;p1"/>
          <p:cNvSpPr txBox="1"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GROUP 6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en-US" sz="1300"/>
              <a:t>TIEHAO CHEN/ YUEYUAN HE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en-US" sz="1300"/>
              <a:t> CHENGHAO WU/ JIAN JIAN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23/APR/2020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0"/>
          <p:cNvSpPr txBox="1"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/>
              <a:t>EXPLORATORY DATA ANALYSIS</a:t>
            </a:r>
            <a:endParaRPr/>
          </a:p>
        </p:txBody>
      </p:sp>
      <p:sp>
        <p:nvSpPr>
          <p:cNvPr id="233" name="Google Shape;233;p10"/>
          <p:cNvSpPr txBox="1">
            <a:spLocks noGrp="1"/>
          </p:cNvSpPr>
          <p:nvPr>
            <p:ph type="body" idx="1"/>
          </p:nvPr>
        </p:nvSpPr>
        <p:spPr>
          <a:xfrm>
            <a:off x="643464" y="4385732"/>
            <a:ext cx="4813437" cy="1838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INSPECT THE DISTRIBUTION OF EACH NUMERICAL FEATURE</a:t>
            </a:r>
            <a:endParaRPr/>
          </a:p>
        </p:txBody>
      </p:sp>
      <p:pic>
        <p:nvPicPr>
          <p:cNvPr id="234" name="Google Shape;234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6606" y="766092"/>
            <a:ext cx="5471927" cy="5321448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352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1"/>
          <p:cNvSpPr txBox="1">
            <a:spLocks noGrp="1"/>
          </p:cNvSpPr>
          <p:nvPr>
            <p:ph type="title"/>
          </p:nvPr>
        </p:nvSpPr>
        <p:spPr>
          <a:xfrm>
            <a:off x="486877" y="1756147"/>
            <a:ext cx="5076230" cy="2601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/>
              <a:t>MODELING</a:t>
            </a:r>
            <a:endParaRPr/>
          </a:p>
        </p:txBody>
      </p:sp>
      <p:sp>
        <p:nvSpPr>
          <p:cNvPr id="241" name="Google Shape;241;p11"/>
          <p:cNvSpPr txBox="1">
            <a:spLocks noGrp="1"/>
          </p:cNvSpPr>
          <p:nvPr>
            <p:ph type="body" idx="1"/>
          </p:nvPr>
        </p:nvSpPr>
        <p:spPr>
          <a:xfrm>
            <a:off x="486877" y="4357159"/>
            <a:ext cx="5076230" cy="9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LASSO REGRESSION</a:t>
            </a:r>
            <a:endParaRPr/>
          </a:p>
        </p:txBody>
      </p:sp>
      <p:pic>
        <p:nvPicPr>
          <p:cNvPr id="242" name="Google Shape;242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25399" y="639098"/>
            <a:ext cx="3792146" cy="2692424"/>
          </a:xfrm>
          <a:prstGeom prst="roundRect">
            <a:avLst>
              <a:gd name="adj" fmla="val 6267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352"/>
              </a:srgbClr>
            </a:outerShdw>
          </a:effectLst>
        </p:spPr>
      </p:pic>
      <p:pic>
        <p:nvPicPr>
          <p:cNvPr id="243" name="Google Shape;243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4411" y="3832040"/>
            <a:ext cx="5454122" cy="2072566"/>
          </a:xfrm>
          <a:prstGeom prst="roundRect">
            <a:avLst>
              <a:gd name="adj" fmla="val 6267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352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2"/>
          <p:cNvSpPr txBox="1"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/>
              <a:t>MODELING</a:t>
            </a:r>
            <a:endParaRPr/>
          </a:p>
        </p:txBody>
      </p:sp>
      <p:sp>
        <p:nvSpPr>
          <p:cNvPr id="250" name="Google Shape;250;p12"/>
          <p:cNvSpPr txBox="1">
            <a:spLocks noGrp="1"/>
          </p:cNvSpPr>
          <p:nvPr>
            <p:ph type="body" idx="1"/>
          </p:nvPr>
        </p:nvSpPr>
        <p:spPr>
          <a:xfrm>
            <a:off x="643464" y="4385732"/>
            <a:ext cx="4813437" cy="1838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LASSO REGRESSION</a:t>
            </a:r>
            <a:endParaRPr/>
          </a:p>
        </p:txBody>
      </p:sp>
      <p:pic>
        <p:nvPicPr>
          <p:cNvPr id="251" name="Google Shape;251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6606" y="1108087"/>
            <a:ext cx="5471927" cy="4637458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352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3"/>
          <p:cNvSpPr txBox="1"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/>
              <a:t>MODELING</a:t>
            </a:r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body" idx="1"/>
          </p:nvPr>
        </p:nvSpPr>
        <p:spPr>
          <a:xfrm>
            <a:off x="643464" y="4385732"/>
            <a:ext cx="4813437" cy="1838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LASSO REGRESSION</a:t>
            </a:r>
            <a:endParaRPr/>
          </a:p>
        </p:txBody>
      </p:sp>
      <p:pic>
        <p:nvPicPr>
          <p:cNvPr id="259" name="Google Shape;259;p13" descr="A close up of a map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1069231"/>
            <a:ext cx="5471927" cy="4719537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352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14"/>
          <p:cNvPicPr preferRelativeResize="0"/>
          <p:nvPr/>
        </p:nvPicPr>
        <p:blipFill rotWithShape="1">
          <a:blip r:embed="rId3">
            <a:alphaModFix/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4"/>
          <p:cNvSpPr txBox="1"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</a:rPr>
              <a:t>MODELING</a:t>
            </a:r>
            <a:endParaRPr/>
          </a:p>
        </p:txBody>
      </p:sp>
      <p:sp>
        <p:nvSpPr>
          <p:cNvPr id="268" name="Google Shape;268;p14"/>
          <p:cNvSpPr txBox="1">
            <a:spLocks noGrp="1"/>
          </p:cNvSpPr>
          <p:nvPr>
            <p:ph type="body" idx="1"/>
          </p:nvPr>
        </p:nvSpPr>
        <p:spPr>
          <a:xfrm>
            <a:off x="486876" y="4851399"/>
            <a:ext cx="4513792" cy="91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cap="none" dirty="0">
                <a:solidFill>
                  <a:srgbClr val="FFFFFF"/>
                </a:solidFill>
              </a:rPr>
              <a:t>ELASTIC NET SEARCH</a:t>
            </a:r>
            <a:endParaRPr dirty="0"/>
          </a:p>
        </p:txBody>
      </p:sp>
      <p:sp>
        <p:nvSpPr>
          <p:cNvPr id="269" name="Google Shape;269;p14"/>
          <p:cNvSpPr/>
          <p:nvPr/>
        </p:nvSpPr>
        <p:spPr>
          <a:xfrm>
            <a:off x="5827529" y="660400"/>
            <a:ext cx="6381405" cy="6214533"/>
          </a:xfrm>
          <a:custGeom>
            <a:avLst/>
            <a:gdLst/>
            <a:ahLst/>
            <a:cxnLst/>
            <a:rect l="l" t="t" r="r" b="b"/>
            <a:pathLst>
              <a:path w="1333" h="1298" extrusionOk="0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/>
          </a:solidFill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4"/>
          <p:cNvSpPr/>
          <p:nvPr/>
        </p:nvSpPr>
        <p:spPr>
          <a:xfrm>
            <a:off x="5281603" y="104899"/>
            <a:ext cx="6896713" cy="6005491"/>
          </a:xfrm>
          <a:custGeom>
            <a:avLst/>
            <a:gdLst/>
            <a:ahLst/>
            <a:cxnLst/>
            <a:rect l="l" t="t" r="r" b="b"/>
            <a:pathLst>
              <a:path w="6896713" h="6005491" extrusionOk="0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56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" name="Google Shape;271;p14"/>
          <p:cNvGrpSpPr/>
          <p:nvPr/>
        </p:nvGrpSpPr>
        <p:grpSpPr>
          <a:xfrm>
            <a:off x="5516218" y="331504"/>
            <a:ext cx="6675782" cy="5276654"/>
            <a:chOff x="5516218" y="331504"/>
            <a:chExt cx="6675782" cy="5276654"/>
          </a:xfrm>
        </p:grpSpPr>
        <p:cxnSp>
          <p:nvCxnSpPr>
            <p:cNvPr id="272" name="Google Shape;272;p14"/>
            <p:cNvCxnSpPr/>
            <p:nvPr/>
          </p:nvCxnSpPr>
          <p:spPr>
            <a:xfrm flipH="1">
              <a:off x="9266830" y="33150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" name="Google Shape;273;p14"/>
            <p:cNvCxnSpPr/>
            <p:nvPr/>
          </p:nvCxnSpPr>
          <p:spPr>
            <a:xfrm rot="120000" flipH="1">
              <a:off x="9408861" y="33832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" name="Google Shape;274;p14"/>
            <p:cNvCxnSpPr/>
            <p:nvPr/>
          </p:nvCxnSpPr>
          <p:spPr>
            <a:xfrm rot="240000" flipH="1">
              <a:off x="9551700" y="34763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5" name="Google Shape;275;p14"/>
            <p:cNvCxnSpPr/>
            <p:nvPr/>
          </p:nvCxnSpPr>
          <p:spPr>
            <a:xfrm rot="360000" flipH="1">
              <a:off x="9688748" y="36808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6" name="Google Shape;276;p14"/>
            <p:cNvCxnSpPr/>
            <p:nvPr/>
          </p:nvCxnSpPr>
          <p:spPr>
            <a:xfrm rot="540000" flipH="1">
              <a:off x="9824866" y="38922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p14"/>
            <p:cNvCxnSpPr/>
            <p:nvPr/>
          </p:nvCxnSpPr>
          <p:spPr>
            <a:xfrm rot="660000" flipH="1">
              <a:off x="9966867" y="41754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p14"/>
            <p:cNvCxnSpPr/>
            <p:nvPr/>
          </p:nvCxnSpPr>
          <p:spPr>
            <a:xfrm rot="780000" flipH="1">
              <a:off x="10104425" y="44587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14"/>
            <p:cNvCxnSpPr/>
            <p:nvPr/>
          </p:nvCxnSpPr>
          <p:spPr>
            <a:xfrm rot="900000" flipH="1">
              <a:off x="10240513" y="47948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p14"/>
            <p:cNvCxnSpPr/>
            <p:nvPr/>
          </p:nvCxnSpPr>
          <p:spPr>
            <a:xfrm rot="1080000" flipH="1">
              <a:off x="10373882" y="52435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p14"/>
            <p:cNvCxnSpPr/>
            <p:nvPr/>
          </p:nvCxnSpPr>
          <p:spPr>
            <a:xfrm rot="1200000" flipH="1">
              <a:off x="10505632" y="57062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p14"/>
            <p:cNvCxnSpPr/>
            <p:nvPr/>
          </p:nvCxnSpPr>
          <p:spPr>
            <a:xfrm rot="1320000" flipH="1">
              <a:off x="10637382" y="62134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p14"/>
            <p:cNvCxnSpPr/>
            <p:nvPr/>
          </p:nvCxnSpPr>
          <p:spPr>
            <a:xfrm rot="1440000" flipH="1">
              <a:off x="10760965" y="69043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p14"/>
            <p:cNvCxnSpPr/>
            <p:nvPr/>
          </p:nvCxnSpPr>
          <p:spPr>
            <a:xfrm rot="1620000" flipH="1">
              <a:off x="10888991" y="75509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p14"/>
            <p:cNvCxnSpPr/>
            <p:nvPr/>
          </p:nvCxnSpPr>
          <p:spPr>
            <a:xfrm rot="1740000" flipH="1">
              <a:off x="11010193" y="81974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p14"/>
            <p:cNvCxnSpPr/>
            <p:nvPr/>
          </p:nvCxnSpPr>
          <p:spPr>
            <a:xfrm rot="1860000" flipH="1">
              <a:off x="11129014" y="895662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p14"/>
            <p:cNvCxnSpPr/>
            <p:nvPr/>
          </p:nvCxnSpPr>
          <p:spPr>
            <a:xfrm rot="1980000" flipH="1">
              <a:off x="11249872" y="96809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p14"/>
            <p:cNvCxnSpPr/>
            <p:nvPr/>
          </p:nvCxnSpPr>
          <p:spPr>
            <a:xfrm rot="2160000" flipH="1">
              <a:off x="11366875" y="104808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9" name="Google Shape;289;p14"/>
            <p:cNvCxnSpPr/>
            <p:nvPr/>
          </p:nvCxnSpPr>
          <p:spPr>
            <a:xfrm rot="2280000" flipH="1">
              <a:off x="11474058" y="113152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0" name="Google Shape;290;p14"/>
            <p:cNvCxnSpPr/>
            <p:nvPr/>
          </p:nvCxnSpPr>
          <p:spPr>
            <a:xfrm rot="2400000" flipH="1">
              <a:off x="11583303" y="122179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1" name="Google Shape;291;p14"/>
            <p:cNvCxnSpPr/>
            <p:nvPr/>
          </p:nvCxnSpPr>
          <p:spPr>
            <a:xfrm rot="2520000" flipH="1">
              <a:off x="11685344" y="1321772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2" name="Google Shape;292;p14"/>
            <p:cNvCxnSpPr/>
            <p:nvPr/>
          </p:nvCxnSpPr>
          <p:spPr>
            <a:xfrm rot="2700000" flipH="1">
              <a:off x="11787704" y="141763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3" name="Google Shape;293;p14"/>
            <p:cNvCxnSpPr/>
            <p:nvPr/>
          </p:nvCxnSpPr>
          <p:spPr>
            <a:xfrm rot="2820000" flipH="1">
              <a:off x="11880859" y="151793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4" name="Google Shape;294;p14"/>
            <p:cNvCxnSpPr/>
            <p:nvPr/>
          </p:nvCxnSpPr>
          <p:spPr>
            <a:xfrm rot="2940000" flipH="1">
              <a:off x="11969252" y="1627437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5" name="Google Shape;295;p14"/>
            <p:cNvCxnSpPr/>
            <p:nvPr/>
          </p:nvCxnSpPr>
          <p:spPr>
            <a:xfrm rot="3060000" flipH="1">
              <a:off x="12062016" y="173601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p14"/>
            <p:cNvCxnSpPr/>
            <p:nvPr/>
          </p:nvCxnSpPr>
          <p:spPr>
            <a:xfrm flipH="1">
              <a:off x="12074680" y="1910249"/>
              <a:ext cx="117320" cy="82912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p14"/>
            <p:cNvCxnSpPr/>
            <p:nvPr/>
          </p:nvCxnSpPr>
          <p:spPr>
            <a:xfrm flipH="1">
              <a:off x="12149943" y="2083594"/>
              <a:ext cx="39676" cy="21436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p14"/>
            <p:cNvCxnSpPr/>
            <p:nvPr/>
          </p:nvCxnSpPr>
          <p:spPr>
            <a:xfrm rot="-180000" flipH="1">
              <a:off x="9127990" y="33425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p14"/>
            <p:cNvCxnSpPr/>
            <p:nvPr/>
          </p:nvCxnSpPr>
          <p:spPr>
            <a:xfrm rot="-300000" flipH="1">
              <a:off x="8987576" y="33663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p14"/>
            <p:cNvCxnSpPr/>
            <p:nvPr/>
          </p:nvCxnSpPr>
          <p:spPr>
            <a:xfrm rot="-420000" flipH="1">
              <a:off x="8844859" y="35117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p14"/>
            <p:cNvCxnSpPr/>
            <p:nvPr/>
          </p:nvCxnSpPr>
          <p:spPr>
            <a:xfrm rot="-540000" flipH="1">
              <a:off x="8706904" y="36571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p14"/>
            <p:cNvCxnSpPr/>
            <p:nvPr/>
          </p:nvCxnSpPr>
          <p:spPr>
            <a:xfrm rot="-720000" flipH="1">
              <a:off x="8568008" y="38789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p14"/>
            <p:cNvCxnSpPr/>
            <p:nvPr/>
          </p:nvCxnSpPr>
          <p:spPr>
            <a:xfrm rot="-840000" flipH="1">
              <a:off x="8429112" y="41006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p14"/>
            <p:cNvCxnSpPr/>
            <p:nvPr/>
          </p:nvCxnSpPr>
          <p:spPr>
            <a:xfrm rot="-960000" flipH="1">
              <a:off x="8294968" y="44621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p14"/>
            <p:cNvCxnSpPr/>
            <p:nvPr/>
          </p:nvCxnSpPr>
          <p:spPr>
            <a:xfrm rot="-1080000" flipH="1">
              <a:off x="8160824" y="48237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p14"/>
            <p:cNvCxnSpPr/>
            <p:nvPr/>
          </p:nvCxnSpPr>
          <p:spPr>
            <a:xfrm rot="-1260000" flipH="1">
              <a:off x="8027689" y="53184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p14"/>
            <p:cNvCxnSpPr/>
            <p:nvPr/>
          </p:nvCxnSpPr>
          <p:spPr>
            <a:xfrm rot="-1380000" flipH="1">
              <a:off x="7894554" y="58132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p14"/>
            <p:cNvCxnSpPr/>
            <p:nvPr/>
          </p:nvCxnSpPr>
          <p:spPr>
            <a:xfrm rot="-1500000" flipH="1">
              <a:off x="7761419" y="63079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p14"/>
            <p:cNvCxnSpPr/>
            <p:nvPr/>
          </p:nvCxnSpPr>
          <p:spPr>
            <a:xfrm rot="-1620000" flipH="1">
              <a:off x="7636645" y="68980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p14"/>
            <p:cNvCxnSpPr/>
            <p:nvPr/>
          </p:nvCxnSpPr>
          <p:spPr>
            <a:xfrm rot="-1800000" flipH="1">
              <a:off x="7511871" y="75119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p14"/>
            <p:cNvCxnSpPr/>
            <p:nvPr/>
          </p:nvCxnSpPr>
          <p:spPr>
            <a:xfrm rot="-1920000" flipH="1">
              <a:off x="7387899" y="81977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p14"/>
            <p:cNvCxnSpPr/>
            <p:nvPr/>
          </p:nvCxnSpPr>
          <p:spPr>
            <a:xfrm rot="-2040000" flipH="1">
              <a:off x="7268530" y="89316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p14"/>
            <p:cNvCxnSpPr/>
            <p:nvPr/>
          </p:nvCxnSpPr>
          <p:spPr>
            <a:xfrm rot="-2160000" flipH="1">
              <a:off x="7152030" y="97658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p14"/>
            <p:cNvCxnSpPr/>
            <p:nvPr/>
          </p:nvCxnSpPr>
          <p:spPr>
            <a:xfrm rot="-2340000" flipH="1">
              <a:off x="7041695" y="106002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p14"/>
            <p:cNvCxnSpPr/>
            <p:nvPr/>
          </p:nvCxnSpPr>
          <p:spPr>
            <a:xfrm rot="-2460000" flipH="1">
              <a:off x="6931360" y="114346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p14"/>
            <p:cNvCxnSpPr/>
            <p:nvPr/>
          </p:nvCxnSpPr>
          <p:spPr>
            <a:xfrm rot="-2580000" flipH="1">
              <a:off x="6819070" y="123586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p14"/>
            <p:cNvCxnSpPr/>
            <p:nvPr/>
          </p:nvCxnSpPr>
          <p:spPr>
            <a:xfrm rot="-2700000" flipH="1">
              <a:off x="6721359" y="133274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8" name="Google Shape;318;p14"/>
            <p:cNvCxnSpPr/>
            <p:nvPr/>
          </p:nvCxnSpPr>
          <p:spPr>
            <a:xfrm rot="-2880000" flipH="1">
              <a:off x="6617467" y="142942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9" name="Google Shape;319;p14"/>
            <p:cNvCxnSpPr/>
            <p:nvPr/>
          </p:nvCxnSpPr>
          <p:spPr>
            <a:xfrm rot="-3000000" flipH="1">
              <a:off x="6520032" y="152728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0" name="Google Shape;320;p14"/>
            <p:cNvCxnSpPr/>
            <p:nvPr/>
          </p:nvCxnSpPr>
          <p:spPr>
            <a:xfrm rot="-3120000" flipH="1">
              <a:off x="6429579" y="164161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1" name="Google Shape;321;p14"/>
            <p:cNvCxnSpPr/>
            <p:nvPr/>
          </p:nvCxnSpPr>
          <p:spPr>
            <a:xfrm rot="-3240000" flipH="1">
              <a:off x="6340532" y="175042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2" name="Google Shape;322;p14"/>
            <p:cNvCxnSpPr/>
            <p:nvPr/>
          </p:nvCxnSpPr>
          <p:spPr>
            <a:xfrm rot="-3420000" flipH="1">
              <a:off x="6261757" y="186017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3" name="Google Shape;323;p14"/>
            <p:cNvCxnSpPr/>
            <p:nvPr/>
          </p:nvCxnSpPr>
          <p:spPr>
            <a:xfrm rot="-3540000" flipH="1">
              <a:off x="6184144" y="197961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4" name="Google Shape;324;p14"/>
            <p:cNvCxnSpPr/>
            <p:nvPr/>
          </p:nvCxnSpPr>
          <p:spPr>
            <a:xfrm rot="-3660000" flipH="1">
              <a:off x="6106531" y="209906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5" name="Google Shape;325;p14"/>
            <p:cNvCxnSpPr/>
            <p:nvPr/>
          </p:nvCxnSpPr>
          <p:spPr>
            <a:xfrm rot="-3780000" flipH="1">
              <a:off x="6043206" y="222255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6" name="Google Shape;326;p14"/>
            <p:cNvCxnSpPr/>
            <p:nvPr/>
          </p:nvCxnSpPr>
          <p:spPr>
            <a:xfrm rot="-3960000" flipH="1">
              <a:off x="5978913" y="234430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7" name="Google Shape;327;p14"/>
            <p:cNvCxnSpPr/>
            <p:nvPr/>
          </p:nvCxnSpPr>
          <p:spPr>
            <a:xfrm rot="-4080000" flipH="1">
              <a:off x="5912438" y="247067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8" name="Google Shape;328;p14"/>
            <p:cNvCxnSpPr/>
            <p:nvPr/>
          </p:nvCxnSpPr>
          <p:spPr>
            <a:xfrm rot="-4200000" flipH="1">
              <a:off x="5858875" y="2600922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9" name="Google Shape;329;p14"/>
            <p:cNvCxnSpPr/>
            <p:nvPr/>
          </p:nvCxnSpPr>
          <p:spPr>
            <a:xfrm rot="-4320000" flipH="1">
              <a:off x="5808182" y="273404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0" name="Google Shape;330;p14"/>
            <p:cNvCxnSpPr/>
            <p:nvPr/>
          </p:nvCxnSpPr>
          <p:spPr>
            <a:xfrm rot="-4500000" flipH="1">
              <a:off x="5773263" y="286686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4"/>
            <p:cNvCxnSpPr/>
            <p:nvPr/>
          </p:nvCxnSpPr>
          <p:spPr>
            <a:xfrm rot="-4620000" flipH="1">
              <a:off x="5735963" y="300206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4"/>
            <p:cNvCxnSpPr/>
            <p:nvPr/>
          </p:nvCxnSpPr>
          <p:spPr>
            <a:xfrm rot="-4740000" flipH="1">
              <a:off x="5700105" y="313891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4"/>
            <p:cNvCxnSpPr/>
            <p:nvPr/>
          </p:nvCxnSpPr>
          <p:spPr>
            <a:xfrm rot="-4860000" flipH="1">
              <a:off x="5665939" y="327548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4"/>
            <p:cNvCxnSpPr/>
            <p:nvPr/>
          </p:nvCxnSpPr>
          <p:spPr>
            <a:xfrm rot="-5040000" flipH="1">
              <a:off x="5644476" y="341425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4"/>
            <p:cNvCxnSpPr/>
            <p:nvPr/>
          </p:nvCxnSpPr>
          <p:spPr>
            <a:xfrm rot="-5160000" flipH="1">
              <a:off x="5626530" y="355462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4"/>
            <p:cNvCxnSpPr/>
            <p:nvPr/>
          </p:nvCxnSpPr>
          <p:spPr>
            <a:xfrm rot="-5280000" flipH="1">
              <a:off x="5616429" y="369183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4"/>
            <p:cNvCxnSpPr/>
            <p:nvPr/>
          </p:nvCxnSpPr>
          <p:spPr>
            <a:xfrm rot="-5400000" flipH="1">
              <a:off x="5611319" y="383537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4"/>
            <p:cNvCxnSpPr/>
            <p:nvPr/>
          </p:nvCxnSpPr>
          <p:spPr>
            <a:xfrm rot="-5580000" flipH="1">
              <a:off x="5608540" y="397572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4"/>
            <p:cNvCxnSpPr/>
            <p:nvPr/>
          </p:nvCxnSpPr>
          <p:spPr>
            <a:xfrm rot="-5700000" flipH="1">
              <a:off x="5605761" y="411607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4"/>
            <p:cNvCxnSpPr/>
            <p:nvPr/>
          </p:nvCxnSpPr>
          <p:spPr>
            <a:xfrm rot="-5820000" flipH="1">
              <a:off x="5624195" y="425421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4"/>
            <p:cNvCxnSpPr/>
            <p:nvPr/>
          </p:nvCxnSpPr>
          <p:spPr>
            <a:xfrm rot="-5940000" flipH="1">
              <a:off x="5642629" y="439235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4"/>
            <p:cNvCxnSpPr/>
            <p:nvPr/>
          </p:nvCxnSpPr>
          <p:spPr>
            <a:xfrm rot="-6120000" flipH="1">
              <a:off x="5654818" y="453638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4"/>
            <p:cNvCxnSpPr/>
            <p:nvPr/>
          </p:nvCxnSpPr>
          <p:spPr>
            <a:xfrm rot="-6240000" flipH="1">
              <a:off x="5684446" y="4671367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4"/>
            <p:cNvCxnSpPr/>
            <p:nvPr/>
          </p:nvCxnSpPr>
          <p:spPr>
            <a:xfrm rot="-6360000" flipH="1">
              <a:off x="5714074" y="480873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4"/>
            <p:cNvCxnSpPr/>
            <p:nvPr/>
          </p:nvCxnSpPr>
          <p:spPr>
            <a:xfrm rot="-6480000" flipH="1">
              <a:off x="5748464" y="494847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4"/>
            <p:cNvCxnSpPr/>
            <p:nvPr/>
          </p:nvCxnSpPr>
          <p:spPr>
            <a:xfrm rot="-6660000" flipH="1">
              <a:off x="5792091" y="5077607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4"/>
            <p:cNvCxnSpPr/>
            <p:nvPr/>
          </p:nvCxnSpPr>
          <p:spPr>
            <a:xfrm rot="-6780000" flipH="1">
              <a:off x="5847441" y="521122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4"/>
            <p:cNvCxnSpPr/>
            <p:nvPr/>
          </p:nvCxnSpPr>
          <p:spPr>
            <a:xfrm rot="-6900000" flipH="1">
              <a:off x="5900410" y="534245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4"/>
            <p:cNvCxnSpPr/>
            <p:nvPr/>
          </p:nvCxnSpPr>
          <p:spPr>
            <a:xfrm rot="-7020000" flipH="1">
              <a:off x="5955760" y="547369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0" name="Google Shape;35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4679" y="3027444"/>
            <a:ext cx="5124328" cy="2024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"/>
          <p:cNvSpPr txBox="1"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MODELING</a:t>
            </a:r>
            <a:endParaRPr/>
          </a:p>
        </p:txBody>
      </p:sp>
      <p:sp>
        <p:nvSpPr>
          <p:cNvPr id="356" name="Google Shape;356;p15"/>
          <p:cNvSpPr txBox="1">
            <a:spLocks noGrp="1"/>
          </p:cNvSpPr>
          <p:nvPr>
            <p:ph type="body" idx="1"/>
          </p:nvPr>
        </p:nvSpPr>
        <p:spPr>
          <a:xfrm>
            <a:off x="802178" y="2261420"/>
            <a:ext cx="4002936" cy="363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FEATURE IMPORTANCE</a:t>
            </a:r>
            <a:endParaRPr/>
          </a:p>
        </p:txBody>
      </p:sp>
      <p:pic>
        <p:nvPicPr>
          <p:cNvPr id="357" name="Google Shape;357;p15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2470" y="808055"/>
            <a:ext cx="8937812" cy="5452065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352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16"/>
          <p:cNvPicPr preferRelativeResize="0"/>
          <p:nvPr/>
        </p:nvPicPr>
        <p:blipFill rotWithShape="1">
          <a:blip r:embed="rId3">
            <a:alphaModFix/>
          </a:blip>
          <a:srcRect r="50555"/>
          <a:stretch/>
        </p:blipFill>
        <p:spPr>
          <a:xfrm>
            <a:off x="0" y="0"/>
            <a:ext cx="6026763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6"/>
          <p:cNvSpPr txBox="1">
            <a:spLocks noGrp="1"/>
          </p:cNvSpPr>
          <p:nvPr>
            <p:ph type="title"/>
          </p:nvPr>
        </p:nvSpPr>
        <p:spPr>
          <a:xfrm>
            <a:off x="624624" y="2451309"/>
            <a:ext cx="4513792" cy="281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WHAT HYPERPARAMETER ARE SELECTED FOR MODEL？ </a:t>
            </a:r>
            <a:endParaRPr/>
          </a:p>
        </p:txBody>
      </p:sp>
      <p:sp>
        <p:nvSpPr>
          <p:cNvPr id="366" name="Google Shape;366;p16"/>
          <p:cNvSpPr/>
          <p:nvPr/>
        </p:nvSpPr>
        <p:spPr>
          <a:xfrm>
            <a:off x="5827529" y="660400"/>
            <a:ext cx="6381405" cy="6214533"/>
          </a:xfrm>
          <a:custGeom>
            <a:avLst/>
            <a:gdLst/>
            <a:ahLst/>
            <a:cxnLst/>
            <a:rect l="l" t="t" r="r" b="b"/>
            <a:pathLst>
              <a:path w="1333" h="1298" extrusionOk="0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/>
          </a:solidFill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6"/>
          <p:cNvSpPr/>
          <p:nvPr/>
        </p:nvSpPr>
        <p:spPr>
          <a:xfrm>
            <a:off x="5281603" y="104899"/>
            <a:ext cx="6896713" cy="6005491"/>
          </a:xfrm>
          <a:custGeom>
            <a:avLst/>
            <a:gdLst/>
            <a:ahLst/>
            <a:cxnLst/>
            <a:rect l="l" t="t" r="r" b="b"/>
            <a:pathLst>
              <a:path w="6896713" h="6005491" extrusionOk="0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56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8" name="Google Shape;368;p16"/>
          <p:cNvGrpSpPr/>
          <p:nvPr/>
        </p:nvGrpSpPr>
        <p:grpSpPr>
          <a:xfrm>
            <a:off x="5516218" y="331504"/>
            <a:ext cx="6675782" cy="5276654"/>
            <a:chOff x="5516218" y="331504"/>
            <a:chExt cx="6675782" cy="5276654"/>
          </a:xfrm>
        </p:grpSpPr>
        <p:cxnSp>
          <p:nvCxnSpPr>
            <p:cNvPr id="369" name="Google Shape;369;p16"/>
            <p:cNvCxnSpPr/>
            <p:nvPr/>
          </p:nvCxnSpPr>
          <p:spPr>
            <a:xfrm flipH="1">
              <a:off x="9266830" y="33150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6"/>
            <p:cNvCxnSpPr/>
            <p:nvPr/>
          </p:nvCxnSpPr>
          <p:spPr>
            <a:xfrm rot="120000" flipH="1">
              <a:off x="9408861" y="33832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6"/>
            <p:cNvCxnSpPr/>
            <p:nvPr/>
          </p:nvCxnSpPr>
          <p:spPr>
            <a:xfrm rot="240000" flipH="1">
              <a:off x="9551700" y="34763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6"/>
            <p:cNvCxnSpPr/>
            <p:nvPr/>
          </p:nvCxnSpPr>
          <p:spPr>
            <a:xfrm rot="360000" flipH="1">
              <a:off x="9688748" y="36808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6"/>
            <p:cNvCxnSpPr/>
            <p:nvPr/>
          </p:nvCxnSpPr>
          <p:spPr>
            <a:xfrm rot="540000" flipH="1">
              <a:off x="9824866" y="38922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6"/>
            <p:cNvCxnSpPr/>
            <p:nvPr/>
          </p:nvCxnSpPr>
          <p:spPr>
            <a:xfrm rot="660000" flipH="1">
              <a:off x="9966867" y="41754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6"/>
            <p:cNvCxnSpPr/>
            <p:nvPr/>
          </p:nvCxnSpPr>
          <p:spPr>
            <a:xfrm rot="780000" flipH="1">
              <a:off x="10104425" y="44587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6"/>
            <p:cNvCxnSpPr/>
            <p:nvPr/>
          </p:nvCxnSpPr>
          <p:spPr>
            <a:xfrm rot="900000" flipH="1">
              <a:off x="10240513" y="47948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6"/>
            <p:cNvCxnSpPr/>
            <p:nvPr/>
          </p:nvCxnSpPr>
          <p:spPr>
            <a:xfrm rot="1080000" flipH="1">
              <a:off x="10373882" y="52435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6"/>
            <p:cNvCxnSpPr/>
            <p:nvPr/>
          </p:nvCxnSpPr>
          <p:spPr>
            <a:xfrm rot="1200000" flipH="1">
              <a:off x="10505632" y="57062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6"/>
            <p:cNvCxnSpPr/>
            <p:nvPr/>
          </p:nvCxnSpPr>
          <p:spPr>
            <a:xfrm rot="1320000" flipH="1">
              <a:off x="10637382" y="62134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6"/>
            <p:cNvCxnSpPr/>
            <p:nvPr/>
          </p:nvCxnSpPr>
          <p:spPr>
            <a:xfrm rot="1440000" flipH="1">
              <a:off x="10760965" y="69043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6"/>
            <p:cNvCxnSpPr/>
            <p:nvPr/>
          </p:nvCxnSpPr>
          <p:spPr>
            <a:xfrm rot="1620000" flipH="1">
              <a:off x="10888991" y="75509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6"/>
            <p:cNvCxnSpPr/>
            <p:nvPr/>
          </p:nvCxnSpPr>
          <p:spPr>
            <a:xfrm rot="1740000" flipH="1">
              <a:off x="11010193" y="81974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6"/>
            <p:cNvCxnSpPr/>
            <p:nvPr/>
          </p:nvCxnSpPr>
          <p:spPr>
            <a:xfrm rot="1860000" flipH="1">
              <a:off x="11129014" y="895662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6"/>
            <p:cNvCxnSpPr/>
            <p:nvPr/>
          </p:nvCxnSpPr>
          <p:spPr>
            <a:xfrm rot="1980000" flipH="1">
              <a:off x="11249872" y="96809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6"/>
            <p:cNvCxnSpPr/>
            <p:nvPr/>
          </p:nvCxnSpPr>
          <p:spPr>
            <a:xfrm rot="2160000" flipH="1">
              <a:off x="11366875" y="104808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6"/>
            <p:cNvCxnSpPr/>
            <p:nvPr/>
          </p:nvCxnSpPr>
          <p:spPr>
            <a:xfrm rot="2280000" flipH="1">
              <a:off x="11474058" y="113152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6"/>
            <p:cNvCxnSpPr/>
            <p:nvPr/>
          </p:nvCxnSpPr>
          <p:spPr>
            <a:xfrm rot="2400000" flipH="1">
              <a:off x="11583303" y="122179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6"/>
            <p:cNvCxnSpPr/>
            <p:nvPr/>
          </p:nvCxnSpPr>
          <p:spPr>
            <a:xfrm rot="2520000" flipH="1">
              <a:off x="11685344" y="1321772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6"/>
            <p:cNvCxnSpPr/>
            <p:nvPr/>
          </p:nvCxnSpPr>
          <p:spPr>
            <a:xfrm rot="2700000" flipH="1">
              <a:off x="11787704" y="141763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6"/>
            <p:cNvCxnSpPr/>
            <p:nvPr/>
          </p:nvCxnSpPr>
          <p:spPr>
            <a:xfrm rot="2820000" flipH="1">
              <a:off x="11880859" y="151793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6"/>
            <p:cNvCxnSpPr/>
            <p:nvPr/>
          </p:nvCxnSpPr>
          <p:spPr>
            <a:xfrm rot="2940000" flipH="1">
              <a:off x="11969252" y="1627437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6"/>
            <p:cNvCxnSpPr/>
            <p:nvPr/>
          </p:nvCxnSpPr>
          <p:spPr>
            <a:xfrm rot="3060000" flipH="1">
              <a:off x="12062016" y="173601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6"/>
            <p:cNvCxnSpPr/>
            <p:nvPr/>
          </p:nvCxnSpPr>
          <p:spPr>
            <a:xfrm flipH="1">
              <a:off x="12074680" y="1910249"/>
              <a:ext cx="117320" cy="82912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6"/>
            <p:cNvCxnSpPr/>
            <p:nvPr/>
          </p:nvCxnSpPr>
          <p:spPr>
            <a:xfrm flipH="1">
              <a:off x="12149943" y="2083594"/>
              <a:ext cx="39676" cy="21436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6"/>
            <p:cNvCxnSpPr/>
            <p:nvPr/>
          </p:nvCxnSpPr>
          <p:spPr>
            <a:xfrm rot="-180000" flipH="1">
              <a:off x="9127990" y="33425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6"/>
            <p:cNvCxnSpPr/>
            <p:nvPr/>
          </p:nvCxnSpPr>
          <p:spPr>
            <a:xfrm rot="-300000" flipH="1">
              <a:off x="8987576" y="33663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6"/>
            <p:cNvCxnSpPr/>
            <p:nvPr/>
          </p:nvCxnSpPr>
          <p:spPr>
            <a:xfrm rot="-420000" flipH="1">
              <a:off x="8844859" y="35117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6"/>
            <p:cNvCxnSpPr/>
            <p:nvPr/>
          </p:nvCxnSpPr>
          <p:spPr>
            <a:xfrm rot="-540000" flipH="1">
              <a:off x="8706904" y="36571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6"/>
            <p:cNvCxnSpPr/>
            <p:nvPr/>
          </p:nvCxnSpPr>
          <p:spPr>
            <a:xfrm rot="-720000" flipH="1">
              <a:off x="8568008" y="38789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6"/>
            <p:cNvCxnSpPr/>
            <p:nvPr/>
          </p:nvCxnSpPr>
          <p:spPr>
            <a:xfrm rot="-840000" flipH="1">
              <a:off x="8429112" y="41006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6"/>
            <p:cNvCxnSpPr/>
            <p:nvPr/>
          </p:nvCxnSpPr>
          <p:spPr>
            <a:xfrm rot="-960000" flipH="1">
              <a:off x="8294968" y="44621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6"/>
            <p:cNvCxnSpPr/>
            <p:nvPr/>
          </p:nvCxnSpPr>
          <p:spPr>
            <a:xfrm rot="-1080000" flipH="1">
              <a:off x="8160824" y="48237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6"/>
            <p:cNvCxnSpPr/>
            <p:nvPr/>
          </p:nvCxnSpPr>
          <p:spPr>
            <a:xfrm rot="-1260000" flipH="1">
              <a:off x="8027689" y="53184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6"/>
            <p:cNvCxnSpPr/>
            <p:nvPr/>
          </p:nvCxnSpPr>
          <p:spPr>
            <a:xfrm rot="-1380000" flipH="1">
              <a:off x="7894554" y="58132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6"/>
            <p:cNvCxnSpPr/>
            <p:nvPr/>
          </p:nvCxnSpPr>
          <p:spPr>
            <a:xfrm rot="-1500000" flipH="1">
              <a:off x="7761419" y="63079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6"/>
            <p:cNvCxnSpPr/>
            <p:nvPr/>
          </p:nvCxnSpPr>
          <p:spPr>
            <a:xfrm rot="-1620000" flipH="1">
              <a:off x="7636645" y="68980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6"/>
            <p:cNvCxnSpPr/>
            <p:nvPr/>
          </p:nvCxnSpPr>
          <p:spPr>
            <a:xfrm rot="-1800000" flipH="1">
              <a:off x="7511871" y="75119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6"/>
            <p:cNvCxnSpPr/>
            <p:nvPr/>
          </p:nvCxnSpPr>
          <p:spPr>
            <a:xfrm rot="-1920000" flipH="1">
              <a:off x="7387899" y="81977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6"/>
            <p:cNvCxnSpPr/>
            <p:nvPr/>
          </p:nvCxnSpPr>
          <p:spPr>
            <a:xfrm rot="-2040000" flipH="1">
              <a:off x="7268530" y="89316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6"/>
            <p:cNvCxnSpPr/>
            <p:nvPr/>
          </p:nvCxnSpPr>
          <p:spPr>
            <a:xfrm rot="-2160000" flipH="1">
              <a:off x="7152030" y="97658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6"/>
            <p:cNvCxnSpPr/>
            <p:nvPr/>
          </p:nvCxnSpPr>
          <p:spPr>
            <a:xfrm rot="-2340000" flipH="1">
              <a:off x="7041695" y="106002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6"/>
            <p:cNvCxnSpPr/>
            <p:nvPr/>
          </p:nvCxnSpPr>
          <p:spPr>
            <a:xfrm rot="-2460000" flipH="1">
              <a:off x="6931360" y="114346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6"/>
            <p:cNvCxnSpPr/>
            <p:nvPr/>
          </p:nvCxnSpPr>
          <p:spPr>
            <a:xfrm rot="-2580000" flipH="1">
              <a:off x="6819070" y="123586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6"/>
            <p:cNvCxnSpPr/>
            <p:nvPr/>
          </p:nvCxnSpPr>
          <p:spPr>
            <a:xfrm rot="-2700000" flipH="1">
              <a:off x="6721359" y="133274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6"/>
            <p:cNvCxnSpPr/>
            <p:nvPr/>
          </p:nvCxnSpPr>
          <p:spPr>
            <a:xfrm rot="-2880000" flipH="1">
              <a:off x="6617467" y="142942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6"/>
            <p:cNvCxnSpPr/>
            <p:nvPr/>
          </p:nvCxnSpPr>
          <p:spPr>
            <a:xfrm rot="-3000000" flipH="1">
              <a:off x="6520032" y="152728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6"/>
            <p:cNvCxnSpPr/>
            <p:nvPr/>
          </p:nvCxnSpPr>
          <p:spPr>
            <a:xfrm rot="-3120000" flipH="1">
              <a:off x="6429579" y="164161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6"/>
            <p:cNvCxnSpPr/>
            <p:nvPr/>
          </p:nvCxnSpPr>
          <p:spPr>
            <a:xfrm rot="-3240000" flipH="1">
              <a:off x="6340532" y="175042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6"/>
            <p:cNvCxnSpPr/>
            <p:nvPr/>
          </p:nvCxnSpPr>
          <p:spPr>
            <a:xfrm rot="-3420000" flipH="1">
              <a:off x="6261757" y="186017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6"/>
            <p:cNvCxnSpPr/>
            <p:nvPr/>
          </p:nvCxnSpPr>
          <p:spPr>
            <a:xfrm rot="-3540000" flipH="1">
              <a:off x="6184144" y="197961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6"/>
            <p:cNvCxnSpPr/>
            <p:nvPr/>
          </p:nvCxnSpPr>
          <p:spPr>
            <a:xfrm rot="-3660000" flipH="1">
              <a:off x="6106531" y="209906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6"/>
            <p:cNvCxnSpPr/>
            <p:nvPr/>
          </p:nvCxnSpPr>
          <p:spPr>
            <a:xfrm rot="-3780000" flipH="1">
              <a:off x="6043206" y="222255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6"/>
            <p:cNvCxnSpPr/>
            <p:nvPr/>
          </p:nvCxnSpPr>
          <p:spPr>
            <a:xfrm rot="-3960000" flipH="1">
              <a:off x="5978913" y="234430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6"/>
            <p:cNvCxnSpPr/>
            <p:nvPr/>
          </p:nvCxnSpPr>
          <p:spPr>
            <a:xfrm rot="-4080000" flipH="1">
              <a:off x="5912438" y="247067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6"/>
            <p:cNvCxnSpPr/>
            <p:nvPr/>
          </p:nvCxnSpPr>
          <p:spPr>
            <a:xfrm rot="-4200000" flipH="1">
              <a:off x="5858875" y="2600922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6"/>
            <p:cNvCxnSpPr/>
            <p:nvPr/>
          </p:nvCxnSpPr>
          <p:spPr>
            <a:xfrm rot="-4320000" flipH="1">
              <a:off x="5808182" y="273404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6"/>
            <p:cNvCxnSpPr/>
            <p:nvPr/>
          </p:nvCxnSpPr>
          <p:spPr>
            <a:xfrm rot="-4500000" flipH="1">
              <a:off x="5773263" y="286686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6"/>
            <p:cNvCxnSpPr/>
            <p:nvPr/>
          </p:nvCxnSpPr>
          <p:spPr>
            <a:xfrm rot="-4620000" flipH="1">
              <a:off x="5735963" y="300206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6"/>
            <p:cNvCxnSpPr/>
            <p:nvPr/>
          </p:nvCxnSpPr>
          <p:spPr>
            <a:xfrm rot="-4740000" flipH="1">
              <a:off x="5700105" y="313891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6"/>
            <p:cNvCxnSpPr/>
            <p:nvPr/>
          </p:nvCxnSpPr>
          <p:spPr>
            <a:xfrm rot="-4860000" flipH="1">
              <a:off x="5665939" y="327548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6"/>
            <p:cNvCxnSpPr/>
            <p:nvPr/>
          </p:nvCxnSpPr>
          <p:spPr>
            <a:xfrm rot="-5040000" flipH="1">
              <a:off x="5644476" y="341425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6"/>
            <p:cNvCxnSpPr/>
            <p:nvPr/>
          </p:nvCxnSpPr>
          <p:spPr>
            <a:xfrm rot="-5160000" flipH="1">
              <a:off x="5626530" y="355462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6"/>
            <p:cNvCxnSpPr/>
            <p:nvPr/>
          </p:nvCxnSpPr>
          <p:spPr>
            <a:xfrm rot="-5280000" flipH="1">
              <a:off x="5616429" y="369183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6"/>
            <p:cNvCxnSpPr/>
            <p:nvPr/>
          </p:nvCxnSpPr>
          <p:spPr>
            <a:xfrm rot="-5400000" flipH="1">
              <a:off x="5611319" y="383537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6"/>
            <p:cNvCxnSpPr/>
            <p:nvPr/>
          </p:nvCxnSpPr>
          <p:spPr>
            <a:xfrm rot="-5580000" flipH="1">
              <a:off x="5608540" y="397572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6"/>
            <p:cNvCxnSpPr/>
            <p:nvPr/>
          </p:nvCxnSpPr>
          <p:spPr>
            <a:xfrm rot="-5700000" flipH="1">
              <a:off x="5605761" y="411607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6"/>
            <p:cNvCxnSpPr/>
            <p:nvPr/>
          </p:nvCxnSpPr>
          <p:spPr>
            <a:xfrm rot="-5820000" flipH="1">
              <a:off x="5624195" y="425421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6"/>
            <p:cNvCxnSpPr/>
            <p:nvPr/>
          </p:nvCxnSpPr>
          <p:spPr>
            <a:xfrm rot="-5940000" flipH="1">
              <a:off x="5642629" y="439235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6"/>
            <p:cNvCxnSpPr/>
            <p:nvPr/>
          </p:nvCxnSpPr>
          <p:spPr>
            <a:xfrm rot="-6120000" flipH="1">
              <a:off x="5654818" y="453638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6"/>
            <p:cNvCxnSpPr/>
            <p:nvPr/>
          </p:nvCxnSpPr>
          <p:spPr>
            <a:xfrm rot="-6240000" flipH="1">
              <a:off x="5684446" y="4671367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6"/>
            <p:cNvCxnSpPr/>
            <p:nvPr/>
          </p:nvCxnSpPr>
          <p:spPr>
            <a:xfrm rot="-6360000" flipH="1">
              <a:off x="5714074" y="480873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6"/>
            <p:cNvCxnSpPr/>
            <p:nvPr/>
          </p:nvCxnSpPr>
          <p:spPr>
            <a:xfrm rot="-6480000" flipH="1">
              <a:off x="5748464" y="494847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6"/>
            <p:cNvCxnSpPr/>
            <p:nvPr/>
          </p:nvCxnSpPr>
          <p:spPr>
            <a:xfrm rot="-6660000" flipH="1">
              <a:off x="5792091" y="5077607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6"/>
            <p:cNvCxnSpPr/>
            <p:nvPr/>
          </p:nvCxnSpPr>
          <p:spPr>
            <a:xfrm rot="-6780000" flipH="1">
              <a:off x="5847441" y="521122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6"/>
            <p:cNvCxnSpPr/>
            <p:nvPr/>
          </p:nvCxnSpPr>
          <p:spPr>
            <a:xfrm rot="-6900000" flipH="1">
              <a:off x="5900410" y="534245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6"/>
            <p:cNvCxnSpPr/>
            <p:nvPr/>
          </p:nvCxnSpPr>
          <p:spPr>
            <a:xfrm rot="-7020000" flipH="1">
              <a:off x="5955760" y="547369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47" name="Google Shape;447;p16"/>
          <p:cNvSpPr txBox="1"/>
          <p:nvPr/>
        </p:nvSpPr>
        <p:spPr>
          <a:xfrm>
            <a:off x="7432101" y="668765"/>
            <a:ext cx="8305798" cy="397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Random Forest Regressor: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Num of Trees: 5  10  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Max of Depth: 5  10  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6"/>
          <p:cNvSpPr txBox="1"/>
          <p:nvPr/>
        </p:nvSpPr>
        <p:spPr>
          <a:xfrm>
            <a:off x="7439491" y="3366929"/>
            <a:ext cx="3978630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GBT Regressor: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Num of Iteration: 5 10 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Max of Depth: 5 10 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7"/>
          <p:cNvSpPr txBox="1"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MODELING</a:t>
            </a:r>
            <a:endParaRPr/>
          </a:p>
        </p:txBody>
      </p:sp>
      <p:sp>
        <p:nvSpPr>
          <p:cNvPr id="454" name="Google Shape;454;p17"/>
          <p:cNvSpPr txBox="1">
            <a:spLocks noGrp="1"/>
          </p:cNvSpPr>
          <p:nvPr>
            <p:ph type="body" idx="1"/>
          </p:nvPr>
        </p:nvSpPr>
        <p:spPr>
          <a:xfrm>
            <a:off x="802178" y="2261420"/>
            <a:ext cx="4002936" cy="363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cap="none" dirty="0"/>
              <a:t>RANDOM FOREST REGRESSOR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 dirty="0"/>
              <a:t>FEATURE SELECTION: IMPORTANCE &gt; 0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 dirty="0"/>
              <a:t>BEST MODEL HYPERPARAMETER: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 dirty="0"/>
              <a:t>NUMBER OF TREES  -    15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 dirty="0"/>
              <a:t>MAX DEPTH -     15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 dirty="0"/>
              <a:t>R^2 -  0.778989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cap="none" dirty="0"/>
          </a:p>
        </p:txBody>
      </p:sp>
      <p:pic>
        <p:nvPicPr>
          <p:cNvPr id="455" name="Google Shape;4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4389" y="1892000"/>
            <a:ext cx="5019675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8"/>
          <p:cNvSpPr txBox="1"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MODELING</a:t>
            </a:r>
            <a:endParaRPr/>
          </a:p>
        </p:txBody>
      </p:sp>
      <p:sp>
        <p:nvSpPr>
          <p:cNvPr id="461" name="Google Shape;461;p18"/>
          <p:cNvSpPr txBox="1">
            <a:spLocks noGrp="1"/>
          </p:cNvSpPr>
          <p:nvPr>
            <p:ph type="body" idx="1"/>
          </p:nvPr>
        </p:nvSpPr>
        <p:spPr>
          <a:xfrm>
            <a:off x="802178" y="2261420"/>
            <a:ext cx="4002936" cy="363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RANDOM FOREST REGRESSOR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FEATURE SELECTION: IMPORTANCE &gt; 0.01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BEST MODEL HYPERPARAMETER: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NUMBER OF TREES  -    15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MAX DEPTH -     15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R^2 -  0.768903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cap="none"/>
          </a:p>
        </p:txBody>
      </p:sp>
      <p:pic>
        <p:nvPicPr>
          <p:cNvPr id="462" name="Google Shape;46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4914" y="1604963"/>
            <a:ext cx="5029200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9"/>
          <p:cNvSpPr txBox="1"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MODELING</a:t>
            </a:r>
            <a:endParaRPr/>
          </a:p>
        </p:txBody>
      </p:sp>
      <p:sp>
        <p:nvSpPr>
          <p:cNvPr id="468" name="Google Shape;468;p19"/>
          <p:cNvSpPr txBox="1">
            <a:spLocks noGrp="1"/>
          </p:cNvSpPr>
          <p:nvPr>
            <p:ph type="body" idx="1"/>
          </p:nvPr>
        </p:nvSpPr>
        <p:spPr>
          <a:xfrm>
            <a:off x="802178" y="2261420"/>
            <a:ext cx="4002936" cy="363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RANDOM FOREST REGRESSOR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FEATURE SELECTION: IMPORTANCE &gt; 0.02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BEST MODEL HYPERPARAMETER: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NUMBER OF TREES  -    15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MAX DEPTH -     15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R^2 -  0.783354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cap="none"/>
          </a:p>
        </p:txBody>
      </p:sp>
      <p:pic>
        <p:nvPicPr>
          <p:cNvPr id="469" name="Google Shape;46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589" y="1643063"/>
            <a:ext cx="5019675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168" name="Google Shape;16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3517" y="643463"/>
            <a:ext cx="5797772" cy="5580356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352"/>
              </a:srgbClr>
            </a:outerShdw>
          </a:effectLst>
        </p:spPr>
      </p:pic>
      <p:sp>
        <p:nvSpPr>
          <p:cNvPr id="169" name="Google Shape;169;p2"/>
          <p:cNvSpPr txBox="1">
            <a:spLocks noGrp="1"/>
          </p:cNvSpPr>
          <p:nvPr>
            <p:ph type="body" idx="1"/>
          </p:nvPr>
        </p:nvSpPr>
        <p:spPr>
          <a:xfrm>
            <a:off x="7865806" y="2251587"/>
            <a:ext cx="3706762" cy="39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Who is Airbnb.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70" name="Google Shape;170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48697" y="3727096"/>
            <a:ext cx="16764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0"/>
          <p:cNvSpPr txBox="1">
            <a:spLocks noGrp="1"/>
          </p:cNvSpPr>
          <p:nvPr>
            <p:ph type="title"/>
          </p:nvPr>
        </p:nvSpPr>
        <p:spPr>
          <a:xfrm>
            <a:off x="7553835" y="1030288"/>
            <a:ext cx="3263390" cy="1035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MODELING</a:t>
            </a:r>
            <a:endParaRPr/>
          </a:p>
        </p:txBody>
      </p:sp>
      <p:sp>
        <p:nvSpPr>
          <p:cNvPr id="475" name="Google Shape;475;p20"/>
          <p:cNvSpPr txBox="1">
            <a:spLocks noGrp="1"/>
          </p:cNvSpPr>
          <p:nvPr>
            <p:ph type="body" idx="1"/>
          </p:nvPr>
        </p:nvSpPr>
        <p:spPr>
          <a:xfrm>
            <a:off x="7553835" y="2142067"/>
            <a:ext cx="3263390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RANDOM FOREST REGRESSOR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FEATURE SELECTION: IMPORTANCE &gt; 0.03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BEST MODEL HYPERPARAMETER: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NUMBER OF TREES  -    15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MAX DEPTH -     15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R^2 -  0.764853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cap="none"/>
          </a:p>
        </p:txBody>
      </p:sp>
      <p:pic>
        <p:nvPicPr>
          <p:cNvPr id="476" name="Google Shape;47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753" y="843875"/>
            <a:ext cx="3110475" cy="2392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2424" y="1740625"/>
            <a:ext cx="3110475" cy="71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3750" y="3750400"/>
            <a:ext cx="3110475" cy="204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40523" y="4571850"/>
            <a:ext cx="3374275" cy="2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1"/>
          <p:cNvSpPr txBox="1"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MODELING</a:t>
            </a:r>
            <a:endParaRPr/>
          </a:p>
        </p:txBody>
      </p:sp>
      <p:sp>
        <p:nvSpPr>
          <p:cNvPr id="485" name="Google Shape;485;p21"/>
          <p:cNvSpPr txBox="1">
            <a:spLocks noGrp="1"/>
          </p:cNvSpPr>
          <p:nvPr>
            <p:ph type="body" idx="1"/>
          </p:nvPr>
        </p:nvSpPr>
        <p:spPr>
          <a:xfrm>
            <a:off x="802178" y="2261420"/>
            <a:ext cx="4002936" cy="363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GBT REGRESSOR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FEATURE SELECTION: IMPORTANCE &gt; 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BEST MODEL HYPERPARAMETER: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NUMBER OF ITERATIONS  -    15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MAX DEPTH -     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R^2 -  0.743195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cap="none"/>
          </a:p>
        </p:txBody>
      </p:sp>
      <p:pic>
        <p:nvPicPr>
          <p:cNvPr id="486" name="Google Shape;48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27314" y="1641075"/>
            <a:ext cx="501967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2"/>
          <p:cNvSpPr txBox="1"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MODELING</a:t>
            </a:r>
            <a:endParaRPr/>
          </a:p>
        </p:txBody>
      </p:sp>
      <p:sp>
        <p:nvSpPr>
          <p:cNvPr id="493" name="Google Shape;493;p22"/>
          <p:cNvSpPr txBox="1">
            <a:spLocks noGrp="1"/>
          </p:cNvSpPr>
          <p:nvPr>
            <p:ph type="body" idx="1"/>
          </p:nvPr>
        </p:nvSpPr>
        <p:spPr>
          <a:xfrm>
            <a:off x="802178" y="2261420"/>
            <a:ext cx="4002936" cy="363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GBT REGRESSOR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FEATURE SELECTION: IMPORTANCE &gt; 0.01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BEST MODEL HYPERPARAMETER: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NUMBER OF ITERATIONS  -    15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MAX DEPTH -     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R^2 -  0.731888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cap="none"/>
          </a:p>
        </p:txBody>
      </p:sp>
      <p:pic>
        <p:nvPicPr>
          <p:cNvPr id="494" name="Google Shape;49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4039" y="1595438"/>
            <a:ext cx="5019675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3"/>
          <p:cNvSpPr txBox="1"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MODELING</a:t>
            </a:r>
            <a:endParaRPr/>
          </a:p>
        </p:txBody>
      </p:sp>
      <p:sp>
        <p:nvSpPr>
          <p:cNvPr id="500" name="Google Shape;500;p23"/>
          <p:cNvSpPr txBox="1">
            <a:spLocks noGrp="1"/>
          </p:cNvSpPr>
          <p:nvPr>
            <p:ph type="body" idx="1"/>
          </p:nvPr>
        </p:nvSpPr>
        <p:spPr>
          <a:xfrm>
            <a:off x="802178" y="2261420"/>
            <a:ext cx="4002936" cy="363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GBT REGRESSOR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FEATURE SELECTION: IMPORTANCE &gt; 0.02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BEST MODEL HYPERPARAMETER: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NUMBER OF ITERATIONS  -    15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MAX DEPTH -     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R^2 -  0.732999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cap="none"/>
          </a:p>
        </p:txBody>
      </p:sp>
      <p:pic>
        <p:nvPicPr>
          <p:cNvPr id="501" name="Google Shape;50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8214" y="1741450"/>
            <a:ext cx="501967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4"/>
          <p:cNvSpPr txBox="1">
            <a:spLocks noGrp="1"/>
          </p:cNvSpPr>
          <p:nvPr>
            <p:ph type="title"/>
          </p:nvPr>
        </p:nvSpPr>
        <p:spPr>
          <a:xfrm>
            <a:off x="7553835" y="1030288"/>
            <a:ext cx="3263390" cy="1035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MODELING</a:t>
            </a:r>
            <a:endParaRPr/>
          </a:p>
        </p:txBody>
      </p:sp>
      <p:pic>
        <p:nvPicPr>
          <p:cNvPr id="507" name="Google Shape;507;p24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933" y="896528"/>
            <a:ext cx="2806511" cy="2161013"/>
          </a:xfrm>
          <a:prstGeom prst="roundRect">
            <a:avLst>
              <a:gd name="adj" fmla="val 5453"/>
            </a:avLst>
          </a:prstGeom>
          <a:noFill/>
          <a:ln>
            <a:noFill/>
          </a:ln>
        </p:spPr>
      </p:pic>
      <p:pic>
        <p:nvPicPr>
          <p:cNvPr id="508" name="Google Shape;508;p24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1649" y="1656844"/>
            <a:ext cx="2814866" cy="640382"/>
          </a:xfrm>
          <a:prstGeom prst="roundRect">
            <a:avLst>
              <a:gd name="adj" fmla="val 5453"/>
            </a:avLst>
          </a:prstGeom>
          <a:noFill/>
          <a:ln>
            <a:noFill/>
          </a:ln>
        </p:spPr>
      </p:pic>
      <p:pic>
        <p:nvPicPr>
          <p:cNvPr id="509" name="Google Shape;509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933" y="3937882"/>
            <a:ext cx="2806511" cy="1869505"/>
          </a:xfrm>
          <a:prstGeom prst="roundRect">
            <a:avLst>
              <a:gd name="adj" fmla="val 5453"/>
            </a:avLst>
          </a:prstGeom>
          <a:noFill/>
          <a:ln>
            <a:noFill/>
          </a:ln>
        </p:spPr>
      </p:pic>
      <p:pic>
        <p:nvPicPr>
          <p:cNvPr id="510" name="Google Shape;510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01649" y="4767077"/>
            <a:ext cx="2814866" cy="211115"/>
          </a:xfrm>
          <a:prstGeom prst="roundRect">
            <a:avLst>
              <a:gd name="adj" fmla="val 5453"/>
            </a:avLst>
          </a:prstGeom>
          <a:noFill/>
          <a:ln>
            <a:noFill/>
          </a:ln>
        </p:spPr>
      </p:pic>
      <p:sp>
        <p:nvSpPr>
          <p:cNvPr id="511" name="Google Shape;511;p24"/>
          <p:cNvSpPr txBox="1">
            <a:spLocks noGrp="1"/>
          </p:cNvSpPr>
          <p:nvPr>
            <p:ph type="body" idx="1"/>
          </p:nvPr>
        </p:nvSpPr>
        <p:spPr>
          <a:xfrm>
            <a:off x="7553835" y="2142067"/>
            <a:ext cx="3263390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GBT REGRESSOR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FEATURE SELECTION: IMPORTANCE &gt; 0.03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BEST MODEL HYPERPARAMETER: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NUMBER OF ITERATIONS  -    15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MAX DEPTH -     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R^2 -  0.723838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cap="none"/>
          </a:p>
        </p:txBody>
      </p:sp>
      <p:pic>
        <p:nvPicPr>
          <p:cNvPr id="512" name="Google Shape;512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8927" y="3578025"/>
            <a:ext cx="2810609" cy="18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5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INSIGHTS</a:t>
            </a:r>
            <a:endParaRPr/>
          </a:p>
        </p:txBody>
      </p:sp>
      <p:sp>
        <p:nvSpPr>
          <p:cNvPr id="518" name="Google Shape;518;p25"/>
          <p:cNvSpPr txBox="1"/>
          <p:nvPr/>
        </p:nvSpPr>
        <p:spPr>
          <a:xfrm>
            <a:off x="685801" y="1881201"/>
            <a:ext cx="701732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Random Forest model have a best performance to predict price of hotel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5"/>
          <p:cNvSpPr txBox="1"/>
          <p:nvPr/>
        </p:nvSpPr>
        <p:spPr>
          <a:xfrm>
            <a:off x="685801" y="3014302"/>
            <a:ext cx="658090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Airbnb company can advice old hosts and new hosts·  on how to price their house or apartment in the future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5"/>
          <p:cNvSpPr txBox="1"/>
          <p:nvPr/>
        </p:nvSpPr>
        <p:spPr>
          <a:xfrm>
            <a:off x="685801" y="3962737"/>
            <a:ext cx="675860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A reasonable price can attract more customers to book hotel on Airbnb, they will be more competitive in the market.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2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7" name="Google Shape;527;p26"/>
          <p:cNvPicPr preferRelativeResize="0"/>
          <p:nvPr/>
        </p:nvPicPr>
        <p:blipFill rotWithShape="1">
          <a:blip r:embed="rId3">
            <a:alphaModFix/>
          </a:blip>
          <a:srcRect r="50555"/>
          <a:stretch/>
        </p:blipFill>
        <p:spPr>
          <a:xfrm>
            <a:off x="0" y="0"/>
            <a:ext cx="6026763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26"/>
          <p:cNvSpPr txBox="1">
            <a:spLocks noGrp="1"/>
          </p:cNvSpPr>
          <p:nvPr>
            <p:ph type="title"/>
          </p:nvPr>
        </p:nvSpPr>
        <p:spPr>
          <a:xfrm>
            <a:off x="624624" y="2451309"/>
            <a:ext cx="4513792" cy="281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 dirty="0">
                <a:solidFill>
                  <a:srgbClr val="FFFFFF"/>
                </a:solidFill>
              </a:rPr>
              <a:t>DESCRIPTION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TERM FREQUENCY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ANALYSIS</a:t>
            </a:r>
            <a:endParaRPr dirty="0"/>
          </a:p>
        </p:txBody>
      </p:sp>
      <p:sp>
        <p:nvSpPr>
          <p:cNvPr id="529" name="Google Shape;529;p26"/>
          <p:cNvSpPr/>
          <p:nvPr/>
        </p:nvSpPr>
        <p:spPr>
          <a:xfrm>
            <a:off x="5827529" y="660400"/>
            <a:ext cx="6381405" cy="6214533"/>
          </a:xfrm>
          <a:custGeom>
            <a:avLst/>
            <a:gdLst/>
            <a:ahLst/>
            <a:cxnLst/>
            <a:rect l="l" t="t" r="r" b="b"/>
            <a:pathLst>
              <a:path w="1333" h="1298" extrusionOk="0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/>
          </a:solidFill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26"/>
          <p:cNvSpPr/>
          <p:nvPr/>
        </p:nvSpPr>
        <p:spPr>
          <a:xfrm>
            <a:off x="5281603" y="104899"/>
            <a:ext cx="6896713" cy="6005491"/>
          </a:xfrm>
          <a:custGeom>
            <a:avLst/>
            <a:gdLst/>
            <a:ahLst/>
            <a:cxnLst/>
            <a:rect l="l" t="t" r="r" b="b"/>
            <a:pathLst>
              <a:path w="6896713" h="6005491" extrusionOk="0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56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1" name="Google Shape;531;p26"/>
          <p:cNvGrpSpPr/>
          <p:nvPr/>
        </p:nvGrpSpPr>
        <p:grpSpPr>
          <a:xfrm>
            <a:off x="5516218" y="331504"/>
            <a:ext cx="6675782" cy="5276654"/>
            <a:chOff x="5516218" y="331504"/>
            <a:chExt cx="6675782" cy="5276654"/>
          </a:xfrm>
        </p:grpSpPr>
        <p:cxnSp>
          <p:nvCxnSpPr>
            <p:cNvPr id="532" name="Google Shape;532;p26"/>
            <p:cNvCxnSpPr/>
            <p:nvPr/>
          </p:nvCxnSpPr>
          <p:spPr>
            <a:xfrm flipH="1">
              <a:off x="9266830" y="33150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3" name="Google Shape;533;p26"/>
            <p:cNvCxnSpPr/>
            <p:nvPr/>
          </p:nvCxnSpPr>
          <p:spPr>
            <a:xfrm rot="120000" flipH="1">
              <a:off x="9408861" y="33832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4" name="Google Shape;534;p26"/>
            <p:cNvCxnSpPr/>
            <p:nvPr/>
          </p:nvCxnSpPr>
          <p:spPr>
            <a:xfrm rot="240000" flipH="1">
              <a:off x="9551700" y="34763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5" name="Google Shape;535;p26"/>
            <p:cNvCxnSpPr/>
            <p:nvPr/>
          </p:nvCxnSpPr>
          <p:spPr>
            <a:xfrm rot="360000" flipH="1">
              <a:off x="9688748" y="36808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6" name="Google Shape;536;p26"/>
            <p:cNvCxnSpPr/>
            <p:nvPr/>
          </p:nvCxnSpPr>
          <p:spPr>
            <a:xfrm rot="540000" flipH="1">
              <a:off x="9824866" y="38922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7" name="Google Shape;537;p26"/>
            <p:cNvCxnSpPr/>
            <p:nvPr/>
          </p:nvCxnSpPr>
          <p:spPr>
            <a:xfrm rot="660000" flipH="1">
              <a:off x="9966867" y="41754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8" name="Google Shape;538;p26"/>
            <p:cNvCxnSpPr/>
            <p:nvPr/>
          </p:nvCxnSpPr>
          <p:spPr>
            <a:xfrm rot="780000" flipH="1">
              <a:off x="10104425" y="44587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9" name="Google Shape;539;p26"/>
            <p:cNvCxnSpPr/>
            <p:nvPr/>
          </p:nvCxnSpPr>
          <p:spPr>
            <a:xfrm rot="900000" flipH="1">
              <a:off x="10240513" y="47948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0" name="Google Shape;540;p26"/>
            <p:cNvCxnSpPr/>
            <p:nvPr/>
          </p:nvCxnSpPr>
          <p:spPr>
            <a:xfrm rot="1080000" flipH="1">
              <a:off x="10373882" y="52435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1" name="Google Shape;541;p26"/>
            <p:cNvCxnSpPr/>
            <p:nvPr/>
          </p:nvCxnSpPr>
          <p:spPr>
            <a:xfrm rot="1200000" flipH="1">
              <a:off x="10505632" y="57062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2" name="Google Shape;542;p26"/>
            <p:cNvCxnSpPr/>
            <p:nvPr/>
          </p:nvCxnSpPr>
          <p:spPr>
            <a:xfrm rot="1320000" flipH="1">
              <a:off x="10637382" y="62134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3" name="Google Shape;543;p26"/>
            <p:cNvCxnSpPr/>
            <p:nvPr/>
          </p:nvCxnSpPr>
          <p:spPr>
            <a:xfrm rot="1440000" flipH="1">
              <a:off x="10760965" y="69043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4" name="Google Shape;544;p26"/>
            <p:cNvCxnSpPr/>
            <p:nvPr/>
          </p:nvCxnSpPr>
          <p:spPr>
            <a:xfrm rot="1620000" flipH="1">
              <a:off x="10888991" y="75509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5" name="Google Shape;545;p26"/>
            <p:cNvCxnSpPr/>
            <p:nvPr/>
          </p:nvCxnSpPr>
          <p:spPr>
            <a:xfrm rot="1740000" flipH="1">
              <a:off x="11010193" y="81974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6" name="Google Shape;546;p26"/>
            <p:cNvCxnSpPr/>
            <p:nvPr/>
          </p:nvCxnSpPr>
          <p:spPr>
            <a:xfrm rot="1860000" flipH="1">
              <a:off x="11129014" y="895662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7" name="Google Shape;547;p26"/>
            <p:cNvCxnSpPr/>
            <p:nvPr/>
          </p:nvCxnSpPr>
          <p:spPr>
            <a:xfrm rot="1980000" flipH="1">
              <a:off x="11249872" y="96809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8" name="Google Shape;548;p26"/>
            <p:cNvCxnSpPr/>
            <p:nvPr/>
          </p:nvCxnSpPr>
          <p:spPr>
            <a:xfrm rot="2160000" flipH="1">
              <a:off x="11366875" y="104808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9" name="Google Shape;549;p26"/>
            <p:cNvCxnSpPr/>
            <p:nvPr/>
          </p:nvCxnSpPr>
          <p:spPr>
            <a:xfrm rot="2280000" flipH="1">
              <a:off x="11474058" y="113152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0" name="Google Shape;550;p26"/>
            <p:cNvCxnSpPr/>
            <p:nvPr/>
          </p:nvCxnSpPr>
          <p:spPr>
            <a:xfrm rot="2400000" flipH="1">
              <a:off x="11583303" y="122179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1" name="Google Shape;551;p26"/>
            <p:cNvCxnSpPr/>
            <p:nvPr/>
          </p:nvCxnSpPr>
          <p:spPr>
            <a:xfrm rot="2520000" flipH="1">
              <a:off x="11685344" y="1321772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2" name="Google Shape;552;p26"/>
            <p:cNvCxnSpPr/>
            <p:nvPr/>
          </p:nvCxnSpPr>
          <p:spPr>
            <a:xfrm rot="2700000" flipH="1">
              <a:off x="11787704" y="141763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3" name="Google Shape;553;p26"/>
            <p:cNvCxnSpPr/>
            <p:nvPr/>
          </p:nvCxnSpPr>
          <p:spPr>
            <a:xfrm rot="2820000" flipH="1">
              <a:off x="11880859" y="151793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4" name="Google Shape;554;p26"/>
            <p:cNvCxnSpPr/>
            <p:nvPr/>
          </p:nvCxnSpPr>
          <p:spPr>
            <a:xfrm rot="2940000" flipH="1">
              <a:off x="11969252" y="1627437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5" name="Google Shape;555;p26"/>
            <p:cNvCxnSpPr/>
            <p:nvPr/>
          </p:nvCxnSpPr>
          <p:spPr>
            <a:xfrm rot="3060000" flipH="1">
              <a:off x="12062016" y="173601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6" name="Google Shape;556;p26"/>
            <p:cNvCxnSpPr/>
            <p:nvPr/>
          </p:nvCxnSpPr>
          <p:spPr>
            <a:xfrm flipH="1">
              <a:off x="12074680" y="1910249"/>
              <a:ext cx="117320" cy="82912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7" name="Google Shape;557;p26"/>
            <p:cNvCxnSpPr/>
            <p:nvPr/>
          </p:nvCxnSpPr>
          <p:spPr>
            <a:xfrm flipH="1">
              <a:off x="12149943" y="2083594"/>
              <a:ext cx="39676" cy="21436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8" name="Google Shape;558;p26"/>
            <p:cNvCxnSpPr/>
            <p:nvPr/>
          </p:nvCxnSpPr>
          <p:spPr>
            <a:xfrm rot="-180000" flipH="1">
              <a:off x="9127990" y="33425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9" name="Google Shape;559;p26"/>
            <p:cNvCxnSpPr/>
            <p:nvPr/>
          </p:nvCxnSpPr>
          <p:spPr>
            <a:xfrm rot="-300000" flipH="1">
              <a:off x="8987576" y="33663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0" name="Google Shape;560;p26"/>
            <p:cNvCxnSpPr/>
            <p:nvPr/>
          </p:nvCxnSpPr>
          <p:spPr>
            <a:xfrm rot="-420000" flipH="1">
              <a:off x="8844859" y="35117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1" name="Google Shape;561;p26"/>
            <p:cNvCxnSpPr/>
            <p:nvPr/>
          </p:nvCxnSpPr>
          <p:spPr>
            <a:xfrm rot="-540000" flipH="1">
              <a:off x="8706904" y="36571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2" name="Google Shape;562;p26"/>
            <p:cNvCxnSpPr/>
            <p:nvPr/>
          </p:nvCxnSpPr>
          <p:spPr>
            <a:xfrm rot="-720000" flipH="1">
              <a:off x="8568008" y="38789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3" name="Google Shape;563;p26"/>
            <p:cNvCxnSpPr/>
            <p:nvPr/>
          </p:nvCxnSpPr>
          <p:spPr>
            <a:xfrm rot="-840000" flipH="1">
              <a:off x="8429112" y="41006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4" name="Google Shape;564;p26"/>
            <p:cNvCxnSpPr/>
            <p:nvPr/>
          </p:nvCxnSpPr>
          <p:spPr>
            <a:xfrm rot="-960000" flipH="1">
              <a:off x="8294968" y="44621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5" name="Google Shape;565;p26"/>
            <p:cNvCxnSpPr/>
            <p:nvPr/>
          </p:nvCxnSpPr>
          <p:spPr>
            <a:xfrm rot="-1080000" flipH="1">
              <a:off x="8160824" y="48237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6" name="Google Shape;566;p26"/>
            <p:cNvCxnSpPr/>
            <p:nvPr/>
          </p:nvCxnSpPr>
          <p:spPr>
            <a:xfrm rot="-1260000" flipH="1">
              <a:off x="8027689" y="53184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7" name="Google Shape;567;p26"/>
            <p:cNvCxnSpPr/>
            <p:nvPr/>
          </p:nvCxnSpPr>
          <p:spPr>
            <a:xfrm rot="-1380000" flipH="1">
              <a:off x="7894554" y="58132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8" name="Google Shape;568;p26"/>
            <p:cNvCxnSpPr/>
            <p:nvPr/>
          </p:nvCxnSpPr>
          <p:spPr>
            <a:xfrm rot="-1500000" flipH="1">
              <a:off x="7761419" y="63079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9" name="Google Shape;569;p26"/>
            <p:cNvCxnSpPr/>
            <p:nvPr/>
          </p:nvCxnSpPr>
          <p:spPr>
            <a:xfrm rot="-1620000" flipH="1">
              <a:off x="7636645" y="68980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0" name="Google Shape;570;p26"/>
            <p:cNvCxnSpPr/>
            <p:nvPr/>
          </p:nvCxnSpPr>
          <p:spPr>
            <a:xfrm rot="-1800000" flipH="1">
              <a:off x="7511871" y="75119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1" name="Google Shape;571;p26"/>
            <p:cNvCxnSpPr/>
            <p:nvPr/>
          </p:nvCxnSpPr>
          <p:spPr>
            <a:xfrm rot="-1920000" flipH="1">
              <a:off x="7387899" y="81977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2" name="Google Shape;572;p26"/>
            <p:cNvCxnSpPr/>
            <p:nvPr/>
          </p:nvCxnSpPr>
          <p:spPr>
            <a:xfrm rot="-2040000" flipH="1">
              <a:off x="7268530" y="89316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3" name="Google Shape;573;p26"/>
            <p:cNvCxnSpPr/>
            <p:nvPr/>
          </p:nvCxnSpPr>
          <p:spPr>
            <a:xfrm rot="-2160000" flipH="1">
              <a:off x="7152030" y="97658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4" name="Google Shape;574;p26"/>
            <p:cNvCxnSpPr/>
            <p:nvPr/>
          </p:nvCxnSpPr>
          <p:spPr>
            <a:xfrm rot="-2340000" flipH="1">
              <a:off x="7041695" y="106002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5" name="Google Shape;575;p26"/>
            <p:cNvCxnSpPr/>
            <p:nvPr/>
          </p:nvCxnSpPr>
          <p:spPr>
            <a:xfrm rot="-2460000" flipH="1">
              <a:off x="6931360" y="114346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6" name="Google Shape;576;p26"/>
            <p:cNvCxnSpPr/>
            <p:nvPr/>
          </p:nvCxnSpPr>
          <p:spPr>
            <a:xfrm rot="-2580000" flipH="1">
              <a:off x="6819070" y="123586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7" name="Google Shape;577;p26"/>
            <p:cNvCxnSpPr/>
            <p:nvPr/>
          </p:nvCxnSpPr>
          <p:spPr>
            <a:xfrm rot="-2700000" flipH="1">
              <a:off x="6721359" y="133274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8" name="Google Shape;578;p26"/>
            <p:cNvCxnSpPr/>
            <p:nvPr/>
          </p:nvCxnSpPr>
          <p:spPr>
            <a:xfrm rot="-2880000" flipH="1">
              <a:off x="6617467" y="142942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9" name="Google Shape;579;p26"/>
            <p:cNvCxnSpPr/>
            <p:nvPr/>
          </p:nvCxnSpPr>
          <p:spPr>
            <a:xfrm rot="-3000000" flipH="1">
              <a:off x="6520032" y="152728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0" name="Google Shape;580;p26"/>
            <p:cNvCxnSpPr/>
            <p:nvPr/>
          </p:nvCxnSpPr>
          <p:spPr>
            <a:xfrm rot="-3120000" flipH="1">
              <a:off x="6429579" y="164161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1" name="Google Shape;581;p26"/>
            <p:cNvCxnSpPr/>
            <p:nvPr/>
          </p:nvCxnSpPr>
          <p:spPr>
            <a:xfrm rot="-3240000" flipH="1">
              <a:off x="6340532" y="175042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2" name="Google Shape;582;p26"/>
            <p:cNvCxnSpPr/>
            <p:nvPr/>
          </p:nvCxnSpPr>
          <p:spPr>
            <a:xfrm rot="-3420000" flipH="1">
              <a:off x="6261757" y="186017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3" name="Google Shape;583;p26"/>
            <p:cNvCxnSpPr/>
            <p:nvPr/>
          </p:nvCxnSpPr>
          <p:spPr>
            <a:xfrm rot="-3540000" flipH="1">
              <a:off x="6184144" y="197961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4" name="Google Shape;584;p26"/>
            <p:cNvCxnSpPr/>
            <p:nvPr/>
          </p:nvCxnSpPr>
          <p:spPr>
            <a:xfrm rot="-3660000" flipH="1">
              <a:off x="6106531" y="209906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5" name="Google Shape;585;p26"/>
            <p:cNvCxnSpPr/>
            <p:nvPr/>
          </p:nvCxnSpPr>
          <p:spPr>
            <a:xfrm rot="-3780000" flipH="1">
              <a:off x="6043206" y="222255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6" name="Google Shape;586;p26"/>
            <p:cNvCxnSpPr/>
            <p:nvPr/>
          </p:nvCxnSpPr>
          <p:spPr>
            <a:xfrm rot="-3960000" flipH="1">
              <a:off x="5978913" y="234430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7" name="Google Shape;587;p26"/>
            <p:cNvCxnSpPr/>
            <p:nvPr/>
          </p:nvCxnSpPr>
          <p:spPr>
            <a:xfrm rot="-4080000" flipH="1">
              <a:off x="5912438" y="247067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8" name="Google Shape;588;p26"/>
            <p:cNvCxnSpPr/>
            <p:nvPr/>
          </p:nvCxnSpPr>
          <p:spPr>
            <a:xfrm rot="-4200000" flipH="1">
              <a:off x="5858875" y="2600922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9" name="Google Shape;589;p26"/>
            <p:cNvCxnSpPr/>
            <p:nvPr/>
          </p:nvCxnSpPr>
          <p:spPr>
            <a:xfrm rot="-4320000" flipH="1">
              <a:off x="5808182" y="273404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0" name="Google Shape;590;p26"/>
            <p:cNvCxnSpPr/>
            <p:nvPr/>
          </p:nvCxnSpPr>
          <p:spPr>
            <a:xfrm rot="-4500000" flipH="1">
              <a:off x="5773263" y="286686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1" name="Google Shape;591;p26"/>
            <p:cNvCxnSpPr/>
            <p:nvPr/>
          </p:nvCxnSpPr>
          <p:spPr>
            <a:xfrm rot="-4620000" flipH="1">
              <a:off x="5735963" y="300206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2" name="Google Shape;592;p26"/>
            <p:cNvCxnSpPr/>
            <p:nvPr/>
          </p:nvCxnSpPr>
          <p:spPr>
            <a:xfrm rot="-4740000" flipH="1">
              <a:off x="5700105" y="313891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3" name="Google Shape;593;p26"/>
            <p:cNvCxnSpPr/>
            <p:nvPr/>
          </p:nvCxnSpPr>
          <p:spPr>
            <a:xfrm rot="-4860000" flipH="1">
              <a:off x="5665939" y="327548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4" name="Google Shape;594;p26"/>
            <p:cNvCxnSpPr/>
            <p:nvPr/>
          </p:nvCxnSpPr>
          <p:spPr>
            <a:xfrm rot="-5040000" flipH="1">
              <a:off x="5644476" y="341425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5" name="Google Shape;595;p26"/>
            <p:cNvCxnSpPr/>
            <p:nvPr/>
          </p:nvCxnSpPr>
          <p:spPr>
            <a:xfrm rot="-5160000" flipH="1">
              <a:off x="5626530" y="355462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6" name="Google Shape;596;p26"/>
            <p:cNvCxnSpPr/>
            <p:nvPr/>
          </p:nvCxnSpPr>
          <p:spPr>
            <a:xfrm rot="-5280000" flipH="1">
              <a:off x="5616429" y="369183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7" name="Google Shape;597;p26"/>
            <p:cNvCxnSpPr/>
            <p:nvPr/>
          </p:nvCxnSpPr>
          <p:spPr>
            <a:xfrm rot="-5400000" flipH="1">
              <a:off x="5611319" y="383537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8" name="Google Shape;598;p26"/>
            <p:cNvCxnSpPr/>
            <p:nvPr/>
          </p:nvCxnSpPr>
          <p:spPr>
            <a:xfrm rot="-5580000" flipH="1">
              <a:off x="5608540" y="397572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9" name="Google Shape;599;p26"/>
            <p:cNvCxnSpPr/>
            <p:nvPr/>
          </p:nvCxnSpPr>
          <p:spPr>
            <a:xfrm rot="-5700000" flipH="1">
              <a:off x="5605761" y="411607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0" name="Google Shape;600;p26"/>
            <p:cNvCxnSpPr/>
            <p:nvPr/>
          </p:nvCxnSpPr>
          <p:spPr>
            <a:xfrm rot="-5820000" flipH="1">
              <a:off x="5624195" y="425421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1" name="Google Shape;601;p26"/>
            <p:cNvCxnSpPr/>
            <p:nvPr/>
          </p:nvCxnSpPr>
          <p:spPr>
            <a:xfrm rot="-5940000" flipH="1">
              <a:off x="5642629" y="439235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2" name="Google Shape;602;p26"/>
            <p:cNvCxnSpPr/>
            <p:nvPr/>
          </p:nvCxnSpPr>
          <p:spPr>
            <a:xfrm rot="-6120000" flipH="1">
              <a:off x="5654818" y="453638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3" name="Google Shape;603;p26"/>
            <p:cNvCxnSpPr/>
            <p:nvPr/>
          </p:nvCxnSpPr>
          <p:spPr>
            <a:xfrm rot="-6240000" flipH="1">
              <a:off x="5684446" y="4671367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4" name="Google Shape;604;p26"/>
            <p:cNvCxnSpPr/>
            <p:nvPr/>
          </p:nvCxnSpPr>
          <p:spPr>
            <a:xfrm rot="-6360000" flipH="1">
              <a:off x="5714074" y="480873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5" name="Google Shape;605;p26"/>
            <p:cNvCxnSpPr/>
            <p:nvPr/>
          </p:nvCxnSpPr>
          <p:spPr>
            <a:xfrm rot="-6480000" flipH="1">
              <a:off x="5748464" y="494847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6" name="Google Shape;606;p26"/>
            <p:cNvCxnSpPr/>
            <p:nvPr/>
          </p:nvCxnSpPr>
          <p:spPr>
            <a:xfrm rot="-6660000" flipH="1">
              <a:off x="5792091" y="5077607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7" name="Google Shape;607;p26"/>
            <p:cNvCxnSpPr/>
            <p:nvPr/>
          </p:nvCxnSpPr>
          <p:spPr>
            <a:xfrm rot="-6780000" flipH="1">
              <a:off x="5847441" y="521122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8" name="Google Shape;608;p26"/>
            <p:cNvCxnSpPr/>
            <p:nvPr/>
          </p:nvCxnSpPr>
          <p:spPr>
            <a:xfrm rot="-6900000" flipH="1">
              <a:off x="5900410" y="534245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9" name="Google Shape;609;p26"/>
            <p:cNvCxnSpPr/>
            <p:nvPr/>
          </p:nvCxnSpPr>
          <p:spPr>
            <a:xfrm rot="-7020000" flipH="1">
              <a:off x="5955760" y="547369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10" name="Google Shape;610;p26"/>
          <p:cNvSpPr txBox="1"/>
          <p:nvPr/>
        </p:nvSpPr>
        <p:spPr>
          <a:xfrm>
            <a:off x="7432101" y="668765"/>
            <a:ext cx="8305798" cy="397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6662630" y="3001649"/>
            <a:ext cx="5265470" cy="235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What is the most frequent words in high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Rated Airbnb?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Language detect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Term frequency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7"/>
          <p:cNvSpPr txBox="1">
            <a:spLocks noGrp="1"/>
          </p:cNvSpPr>
          <p:nvPr>
            <p:ph type="title"/>
          </p:nvPr>
        </p:nvSpPr>
        <p:spPr>
          <a:xfrm>
            <a:off x="69291" y="839577"/>
            <a:ext cx="4318226" cy="145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DESCRIPTION SELECT</a:t>
            </a:r>
            <a:endParaRPr/>
          </a:p>
        </p:txBody>
      </p:sp>
      <p:sp>
        <p:nvSpPr>
          <p:cNvPr id="617" name="Google Shape;617;p27"/>
          <p:cNvSpPr txBox="1">
            <a:spLocks noGrp="1"/>
          </p:cNvSpPr>
          <p:nvPr>
            <p:ph type="body" idx="1"/>
          </p:nvPr>
        </p:nvSpPr>
        <p:spPr>
          <a:xfrm>
            <a:off x="4817972" y="2290808"/>
            <a:ext cx="4002936" cy="363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WE FOUND THERE ARE SOME LANGUAGES ARE NOT ENGLISH: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cap="none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1.ENGLISH (WHAT WE NEED)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2.FRENCH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3.CHINESE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4.KOREAN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5.GERMANY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cap="none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cap="none"/>
          </a:p>
        </p:txBody>
      </p:sp>
      <p:sp>
        <p:nvSpPr>
          <p:cNvPr id="618" name="Google Shape;618;p27"/>
          <p:cNvSpPr txBox="1"/>
          <p:nvPr/>
        </p:nvSpPr>
        <p:spPr>
          <a:xfrm>
            <a:off x="4727166" y="837445"/>
            <a:ext cx="3979205" cy="145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LANGUAGE DETECT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7"/>
          <p:cNvSpPr txBox="1"/>
          <p:nvPr/>
        </p:nvSpPr>
        <p:spPr>
          <a:xfrm>
            <a:off x="9386038" y="839577"/>
            <a:ext cx="3979205" cy="145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TFIDF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27"/>
          <p:cNvSpPr/>
          <p:nvPr/>
        </p:nvSpPr>
        <p:spPr>
          <a:xfrm>
            <a:off x="3788229" y="1564126"/>
            <a:ext cx="714139" cy="8654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7D2D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27"/>
          <p:cNvSpPr/>
          <p:nvPr/>
        </p:nvSpPr>
        <p:spPr>
          <a:xfrm>
            <a:off x="8221306" y="1505563"/>
            <a:ext cx="714139" cy="8654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7D2D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27"/>
          <p:cNvSpPr txBox="1"/>
          <p:nvPr/>
        </p:nvSpPr>
        <p:spPr>
          <a:xfrm>
            <a:off x="165917" y="1084580"/>
            <a:ext cx="4002936" cy="363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ONLY CHOOSE THE DESCRIPTION WITH RATING SCORE HIGHER THAN  95 AND IDENTIFY THEM AS GREAT AIRBNB.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27"/>
          <p:cNvSpPr txBox="1"/>
          <p:nvPr/>
        </p:nvSpPr>
        <p:spPr>
          <a:xfrm>
            <a:off x="8713188" y="2260225"/>
            <a:ext cx="4002936" cy="363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4" name="Google Shape;62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51364" y="2290808"/>
            <a:ext cx="1768938" cy="3637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8"/>
          <p:cNvSpPr txBox="1">
            <a:spLocks noGrp="1"/>
          </p:cNvSpPr>
          <p:nvPr>
            <p:ph type="title"/>
          </p:nvPr>
        </p:nvSpPr>
        <p:spPr>
          <a:xfrm>
            <a:off x="208876" y="805235"/>
            <a:ext cx="6322551" cy="145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DESCRIPTION WORD CLOUD </a:t>
            </a:r>
            <a:endParaRPr/>
          </a:p>
        </p:txBody>
      </p:sp>
      <p:sp>
        <p:nvSpPr>
          <p:cNvPr id="630" name="Google Shape;630;p28"/>
          <p:cNvSpPr txBox="1">
            <a:spLocks noGrp="1"/>
          </p:cNvSpPr>
          <p:nvPr>
            <p:ph type="body" idx="1"/>
          </p:nvPr>
        </p:nvSpPr>
        <p:spPr>
          <a:xfrm>
            <a:off x="458258" y="1667654"/>
            <a:ext cx="4714505" cy="363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cap="none"/>
              <a:t>HOSTELS ARE TEND TO GET HIGH RATED SCORE.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cap="none"/>
              <a:t>JOHN PROBABLY IS A GOOD HOST.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cap="none"/>
              <a:t>MUSIC PROVIDED AIRBNB COULD GET A HIGH SCORE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cap="none"/>
              <a:t>AIRBNBS ON LYNN STREET COULD BE A GOOD PLACE FOR STAY</a:t>
            </a:r>
            <a:endParaRPr/>
          </a:p>
        </p:txBody>
      </p:sp>
      <p:pic>
        <p:nvPicPr>
          <p:cNvPr id="631" name="Google Shape;63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0625" y="1353786"/>
            <a:ext cx="6093322" cy="3847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2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8" name="Google Shape;638;p29"/>
          <p:cNvPicPr preferRelativeResize="0"/>
          <p:nvPr/>
        </p:nvPicPr>
        <p:blipFill rotWithShape="1">
          <a:blip r:embed="rId3">
            <a:alphaModFix/>
          </a:blip>
          <a:srcRect r="50555"/>
          <a:stretch/>
        </p:blipFill>
        <p:spPr>
          <a:xfrm>
            <a:off x="0" y="0"/>
            <a:ext cx="6026763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9"/>
          <p:cNvSpPr txBox="1">
            <a:spLocks noGrp="1"/>
          </p:cNvSpPr>
          <p:nvPr>
            <p:ph type="title"/>
          </p:nvPr>
        </p:nvSpPr>
        <p:spPr>
          <a:xfrm>
            <a:off x="156669" y="1618725"/>
            <a:ext cx="5234308" cy="281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REVIEWS SENTIMENT ANALYSIS</a:t>
            </a:r>
            <a:endParaRPr/>
          </a:p>
        </p:txBody>
      </p:sp>
      <p:sp>
        <p:nvSpPr>
          <p:cNvPr id="640" name="Google Shape;640;p29"/>
          <p:cNvSpPr/>
          <p:nvPr/>
        </p:nvSpPr>
        <p:spPr>
          <a:xfrm>
            <a:off x="5827529" y="660400"/>
            <a:ext cx="6381405" cy="6214533"/>
          </a:xfrm>
          <a:custGeom>
            <a:avLst/>
            <a:gdLst/>
            <a:ahLst/>
            <a:cxnLst/>
            <a:rect l="l" t="t" r="r" b="b"/>
            <a:pathLst>
              <a:path w="1333" h="1298" extrusionOk="0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/>
          </a:solidFill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29"/>
          <p:cNvSpPr/>
          <p:nvPr/>
        </p:nvSpPr>
        <p:spPr>
          <a:xfrm>
            <a:off x="5281603" y="104899"/>
            <a:ext cx="6896713" cy="6005491"/>
          </a:xfrm>
          <a:custGeom>
            <a:avLst/>
            <a:gdLst/>
            <a:ahLst/>
            <a:cxnLst/>
            <a:rect l="l" t="t" r="r" b="b"/>
            <a:pathLst>
              <a:path w="6896713" h="6005491" extrusionOk="0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56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2" name="Google Shape;642;p29"/>
          <p:cNvGrpSpPr/>
          <p:nvPr/>
        </p:nvGrpSpPr>
        <p:grpSpPr>
          <a:xfrm>
            <a:off x="5516218" y="331504"/>
            <a:ext cx="6675782" cy="5276654"/>
            <a:chOff x="5516218" y="331504"/>
            <a:chExt cx="6675782" cy="5276654"/>
          </a:xfrm>
        </p:grpSpPr>
        <p:cxnSp>
          <p:nvCxnSpPr>
            <p:cNvPr id="643" name="Google Shape;643;p29"/>
            <p:cNvCxnSpPr/>
            <p:nvPr/>
          </p:nvCxnSpPr>
          <p:spPr>
            <a:xfrm flipH="1">
              <a:off x="9266830" y="33150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4" name="Google Shape;644;p29"/>
            <p:cNvCxnSpPr/>
            <p:nvPr/>
          </p:nvCxnSpPr>
          <p:spPr>
            <a:xfrm rot="120000" flipH="1">
              <a:off x="9408861" y="33832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5" name="Google Shape;645;p29"/>
            <p:cNvCxnSpPr/>
            <p:nvPr/>
          </p:nvCxnSpPr>
          <p:spPr>
            <a:xfrm rot="240000" flipH="1">
              <a:off x="9551700" y="34763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6" name="Google Shape;646;p29"/>
            <p:cNvCxnSpPr/>
            <p:nvPr/>
          </p:nvCxnSpPr>
          <p:spPr>
            <a:xfrm rot="360000" flipH="1">
              <a:off x="9688748" y="36808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7" name="Google Shape;647;p29"/>
            <p:cNvCxnSpPr/>
            <p:nvPr/>
          </p:nvCxnSpPr>
          <p:spPr>
            <a:xfrm rot="540000" flipH="1">
              <a:off x="9824866" y="38922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8" name="Google Shape;648;p29"/>
            <p:cNvCxnSpPr/>
            <p:nvPr/>
          </p:nvCxnSpPr>
          <p:spPr>
            <a:xfrm rot="660000" flipH="1">
              <a:off x="9966867" y="41754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9" name="Google Shape;649;p29"/>
            <p:cNvCxnSpPr/>
            <p:nvPr/>
          </p:nvCxnSpPr>
          <p:spPr>
            <a:xfrm rot="780000" flipH="1">
              <a:off x="10104425" y="44587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0" name="Google Shape;650;p29"/>
            <p:cNvCxnSpPr/>
            <p:nvPr/>
          </p:nvCxnSpPr>
          <p:spPr>
            <a:xfrm rot="900000" flipH="1">
              <a:off x="10240513" y="47948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1" name="Google Shape;651;p29"/>
            <p:cNvCxnSpPr/>
            <p:nvPr/>
          </p:nvCxnSpPr>
          <p:spPr>
            <a:xfrm rot="1080000" flipH="1">
              <a:off x="10373882" y="52435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2" name="Google Shape;652;p29"/>
            <p:cNvCxnSpPr/>
            <p:nvPr/>
          </p:nvCxnSpPr>
          <p:spPr>
            <a:xfrm rot="1200000" flipH="1">
              <a:off x="10505632" y="57062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3" name="Google Shape;653;p29"/>
            <p:cNvCxnSpPr/>
            <p:nvPr/>
          </p:nvCxnSpPr>
          <p:spPr>
            <a:xfrm rot="1320000" flipH="1">
              <a:off x="10637382" y="62134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4" name="Google Shape;654;p29"/>
            <p:cNvCxnSpPr/>
            <p:nvPr/>
          </p:nvCxnSpPr>
          <p:spPr>
            <a:xfrm rot="1440000" flipH="1">
              <a:off x="10760965" y="69043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5" name="Google Shape;655;p29"/>
            <p:cNvCxnSpPr/>
            <p:nvPr/>
          </p:nvCxnSpPr>
          <p:spPr>
            <a:xfrm rot="1620000" flipH="1">
              <a:off x="10888991" y="75509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6" name="Google Shape;656;p29"/>
            <p:cNvCxnSpPr/>
            <p:nvPr/>
          </p:nvCxnSpPr>
          <p:spPr>
            <a:xfrm rot="1740000" flipH="1">
              <a:off x="11010193" y="81974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7" name="Google Shape;657;p29"/>
            <p:cNvCxnSpPr/>
            <p:nvPr/>
          </p:nvCxnSpPr>
          <p:spPr>
            <a:xfrm rot="1860000" flipH="1">
              <a:off x="11129014" y="895662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8" name="Google Shape;658;p29"/>
            <p:cNvCxnSpPr/>
            <p:nvPr/>
          </p:nvCxnSpPr>
          <p:spPr>
            <a:xfrm rot="1980000" flipH="1">
              <a:off x="11249872" y="96809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9" name="Google Shape;659;p29"/>
            <p:cNvCxnSpPr/>
            <p:nvPr/>
          </p:nvCxnSpPr>
          <p:spPr>
            <a:xfrm rot="2160000" flipH="1">
              <a:off x="11366875" y="104808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0" name="Google Shape;660;p29"/>
            <p:cNvCxnSpPr/>
            <p:nvPr/>
          </p:nvCxnSpPr>
          <p:spPr>
            <a:xfrm rot="2280000" flipH="1">
              <a:off x="11474058" y="113152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1" name="Google Shape;661;p29"/>
            <p:cNvCxnSpPr/>
            <p:nvPr/>
          </p:nvCxnSpPr>
          <p:spPr>
            <a:xfrm rot="2400000" flipH="1">
              <a:off x="11583303" y="122179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2" name="Google Shape;662;p29"/>
            <p:cNvCxnSpPr/>
            <p:nvPr/>
          </p:nvCxnSpPr>
          <p:spPr>
            <a:xfrm rot="2520000" flipH="1">
              <a:off x="11685344" y="1321772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3" name="Google Shape;663;p29"/>
            <p:cNvCxnSpPr/>
            <p:nvPr/>
          </p:nvCxnSpPr>
          <p:spPr>
            <a:xfrm rot="2700000" flipH="1">
              <a:off x="11787704" y="141763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4" name="Google Shape;664;p29"/>
            <p:cNvCxnSpPr/>
            <p:nvPr/>
          </p:nvCxnSpPr>
          <p:spPr>
            <a:xfrm rot="2820000" flipH="1">
              <a:off x="11880859" y="151793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5" name="Google Shape;665;p29"/>
            <p:cNvCxnSpPr/>
            <p:nvPr/>
          </p:nvCxnSpPr>
          <p:spPr>
            <a:xfrm rot="2940000" flipH="1">
              <a:off x="11969252" y="1627437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6" name="Google Shape;666;p29"/>
            <p:cNvCxnSpPr/>
            <p:nvPr/>
          </p:nvCxnSpPr>
          <p:spPr>
            <a:xfrm rot="3060000" flipH="1">
              <a:off x="12062016" y="173601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7" name="Google Shape;667;p29"/>
            <p:cNvCxnSpPr/>
            <p:nvPr/>
          </p:nvCxnSpPr>
          <p:spPr>
            <a:xfrm flipH="1">
              <a:off x="12074680" y="1910249"/>
              <a:ext cx="117320" cy="82912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8" name="Google Shape;668;p29"/>
            <p:cNvCxnSpPr/>
            <p:nvPr/>
          </p:nvCxnSpPr>
          <p:spPr>
            <a:xfrm flipH="1">
              <a:off x="12149943" y="2083594"/>
              <a:ext cx="39676" cy="21436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9" name="Google Shape;669;p29"/>
            <p:cNvCxnSpPr/>
            <p:nvPr/>
          </p:nvCxnSpPr>
          <p:spPr>
            <a:xfrm rot="-180000" flipH="1">
              <a:off x="9127990" y="33425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0" name="Google Shape;670;p29"/>
            <p:cNvCxnSpPr/>
            <p:nvPr/>
          </p:nvCxnSpPr>
          <p:spPr>
            <a:xfrm rot="-300000" flipH="1">
              <a:off x="8987576" y="33663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1" name="Google Shape;671;p29"/>
            <p:cNvCxnSpPr/>
            <p:nvPr/>
          </p:nvCxnSpPr>
          <p:spPr>
            <a:xfrm rot="-420000" flipH="1">
              <a:off x="8844859" y="35117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2" name="Google Shape;672;p29"/>
            <p:cNvCxnSpPr/>
            <p:nvPr/>
          </p:nvCxnSpPr>
          <p:spPr>
            <a:xfrm rot="-540000" flipH="1">
              <a:off x="8706904" y="36571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3" name="Google Shape;673;p29"/>
            <p:cNvCxnSpPr/>
            <p:nvPr/>
          </p:nvCxnSpPr>
          <p:spPr>
            <a:xfrm rot="-720000" flipH="1">
              <a:off x="8568008" y="38789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4" name="Google Shape;674;p29"/>
            <p:cNvCxnSpPr/>
            <p:nvPr/>
          </p:nvCxnSpPr>
          <p:spPr>
            <a:xfrm rot="-840000" flipH="1">
              <a:off x="8429112" y="41006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5" name="Google Shape;675;p29"/>
            <p:cNvCxnSpPr/>
            <p:nvPr/>
          </p:nvCxnSpPr>
          <p:spPr>
            <a:xfrm rot="-960000" flipH="1">
              <a:off x="8294968" y="44621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6" name="Google Shape;676;p29"/>
            <p:cNvCxnSpPr/>
            <p:nvPr/>
          </p:nvCxnSpPr>
          <p:spPr>
            <a:xfrm rot="-1080000" flipH="1">
              <a:off x="8160824" y="48237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7" name="Google Shape;677;p29"/>
            <p:cNvCxnSpPr/>
            <p:nvPr/>
          </p:nvCxnSpPr>
          <p:spPr>
            <a:xfrm rot="-1260000" flipH="1">
              <a:off x="8027689" y="53184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8" name="Google Shape;678;p29"/>
            <p:cNvCxnSpPr/>
            <p:nvPr/>
          </p:nvCxnSpPr>
          <p:spPr>
            <a:xfrm rot="-1380000" flipH="1">
              <a:off x="7894554" y="58132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9" name="Google Shape;679;p29"/>
            <p:cNvCxnSpPr/>
            <p:nvPr/>
          </p:nvCxnSpPr>
          <p:spPr>
            <a:xfrm rot="-1500000" flipH="1">
              <a:off x="7761419" y="63079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0" name="Google Shape;680;p29"/>
            <p:cNvCxnSpPr/>
            <p:nvPr/>
          </p:nvCxnSpPr>
          <p:spPr>
            <a:xfrm rot="-1620000" flipH="1">
              <a:off x="7636645" y="68980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1" name="Google Shape;681;p29"/>
            <p:cNvCxnSpPr/>
            <p:nvPr/>
          </p:nvCxnSpPr>
          <p:spPr>
            <a:xfrm rot="-1800000" flipH="1">
              <a:off x="7511871" y="75119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2" name="Google Shape;682;p29"/>
            <p:cNvCxnSpPr/>
            <p:nvPr/>
          </p:nvCxnSpPr>
          <p:spPr>
            <a:xfrm rot="-1920000" flipH="1">
              <a:off x="7387899" y="81977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3" name="Google Shape;683;p29"/>
            <p:cNvCxnSpPr/>
            <p:nvPr/>
          </p:nvCxnSpPr>
          <p:spPr>
            <a:xfrm rot="-2040000" flipH="1">
              <a:off x="7268530" y="89316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4" name="Google Shape;684;p29"/>
            <p:cNvCxnSpPr/>
            <p:nvPr/>
          </p:nvCxnSpPr>
          <p:spPr>
            <a:xfrm rot="-2160000" flipH="1">
              <a:off x="7152030" y="97658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5" name="Google Shape;685;p29"/>
            <p:cNvCxnSpPr/>
            <p:nvPr/>
          </p:nvCxnSpPr>
          <p:spPr>
            <a:xfrm rot="-2340000" flipH="1">
              <a:off x="7041695" y="106002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6" name="Google Shape;686;p29"/>
            <p:cNvCxnSpPr/>
            <p:nvPr/>
          </p:nvCxnSpPr>
          <p:spPr>
            <a:xfrm rot="-2460000" flipH="1">
              <a:off x="6931360" y="114346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7" name="Google Shape;687;p29"/>
            <p:cNvCxnSpPr/>
            <p:nvPr/>
          </p:nvCxnSpPr>
          <p:spPr>
            <a:xfrm rot="-2580000" flipH="1">
              <a:off x="6819070" y="123586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8" name="Google Shape;688;p29"/>
            <p:cNvCxnSpPr/>
            <p:nvPr/>
          </p:nvCxnSpPr>
          <p:spPr>
            <a:xfrm rot="-2700000" flipH="1">
              <a:off x="6721359" y="133274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9" name="Google Shape;689;p29"/>
            <p:cNvCxnSpPr/>
            <p:nvPr/>
          </p:nvCxnSpPr>
          <p:spPr>
            <a:xfrm rot="-2880000" flipH="1">
              <a:off x="6617467" y="142942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0" name="Google Shape;690;p29"/>
            <p:cNvCxnSpPr/>
            <p:nvPr/>
          </p:nvCxnSpPr>
          <p:spPr>
            <a:xfrm rot="-3000000" flipH="1">
              <a:off x="6520032" y="152728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1" name="Google Shape;691;p29"/>
            <p:cNvCxnSpPr/>
            <p:nvPr/>
          </p:nvCxnSpPr>
          <p:spPr>
            <a:xfrm rot="-3120000" flipH="1">
              <a:off x="6429579" y="164161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2" name="Google Shape;692;p29"/>
            <p:cNvCxnSpPr/>
            <p:nvPr/>
          </p:nvCxnSpPr>
          <p:spPr>
            <a:xfrm rot="-3240000" flipH="1">
              <a:off x="6340532" y="175042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3" name="Google Shape;693;p29"/>
            <p:cNvCxnSpPr/>
            <p:nvPr/>
          </p:nvCxnSpPr>
          <p:spPr>
            <a:xfrm rot="-3420000" flipH="1">
              <a:off x="6261757" y="186017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4" name="Google Shape;694;p29"/>
            <p:cNvCxnSpPr/>
            <p:nvPr/>
          </p:nvCxnSpPr>
          <p:spPr>
            <a:xfrm rot="-3540000" flipH="1">
              <a:off x="6184144" y="197961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5" name="Google Shape;695;p29"/>
            <p:cNvCxnSpPr/>
            <p:nvPr/>
          </p:nvCxnSpPr>
          <p:spPr>
            <a:xfrm rot="-3660000" flipH="1">
              <a:off x="6106531" y="209906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6" name="Google Shape;696;p29"/>
            <p:cNvCxnSpPr/>
            <p:nvPr/>
          </p:nvCxnSpPr>
          <p:spPr>
            <a:xfrm rot="-3780000" flipH="1">
              <a:off x="6043206" y="222255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7" name="Google Shape;697;p29"/>
            <p:cNvCxnSpPr/>
            <p:nvPr/>
          </p:nvCxnSpPr>
          <p:spPr>
            <a:xfrm rot="-3960000" flipH="1">
              <a:off x="5978913" y="234430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8" name="Google Shape;698;p29"/>
            <p:cNvCxnSpPr/>
            <p:nvPr/>
          </p:nvCxnSpPr>
          <p:spPr>
            <a:xfrm rot="-4080000" flipH="1">
              <a:off x="5912438" y="247067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9" name="Google Shape;699;p29"/>
            <p:cNvCxnSpPr/>
            <p:nvPr/>
          </p:nvCxnSpPr>
          <p:spPr>
            <a:xfrm rot="-4200000" flipH="1">
              <a:off x="5858875" y="2600922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0" name="Google Shape;700;p29"/>
            <p:cNvCxnSpPr/>
            <p:nvPr/>
          </p:nvCxnSpPr>
          <p:spPr>
            <a:xfrm rot="-4320000" flipH="1">
              <a:off x="5808182" y="273404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1" name="Google Shape;701;p29"/>
            <p:cNvCxnSpPr/>
            <p:nvPr/>
          </p:nvCxnSpPr>
          <p:spPr>
            <a:xfrm rot="-4500000" flipH="1">
              <a:off x="5773263" y="286686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2" name="Google Shape;702;p29"/>
            <p:cNvCxnSpPr/>
            <p:nvPr/>
          </p:nvCxnSpPr>
          <p:spPr>
            <a:xfrm rot="-4620000" flipH="1">
              <a:off x="5735963" y="300206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3" name="Google Shape;703;p29"/>
            <p:cNvCxnSpPr/>
            <p:nvPr/>
          </p:nvCxnSpPr>
          <p:spPr>
            <a:xfrm rot="-4740000" flipH="1">
              <a:off x="5700105" y="313891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4" name="Google Shape;704;p29"/>
            <p:cNvCxnSpPr/>
            <p:nvPr/>
          </p:nvCxnSpPr>
          <p:spPr>
            <a:xfrm rot="-4860000" flipH="1">
              <a:off x="5665939" y="3275489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5" name="Google Shape;705;p29"/>
            <p:cNvCxnSpPr/>
            <p:nvPr/>
          </p:nvCxnSpPr>
          <p:spPr>
            <a:xfrm rot="-5040000" flipH="1">
              <a:off x="5644476" y="341425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6" name="Google Shape;706;p29"/>
            <p:cNvCxnSpPr/>
            <p:nvPr/>
          </p:nvCxnSpPr>
          <p:spPr>
            <a:xfrm rot="-5160000" flipH="1">
              <a:off x="5626530" y="355462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7" name="Google Shape;707;p29"/>
            <p:cNvCxnSpPr/>
            <p:nvPr/>
          </p:nvCxnSpPr>
          <p:spPr>
            <a:xfrm rot="-5280000" flipH="1">
              <a:off x="5616429" y="3691831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8" name="Google Shape;708;p29"/>
            <p:cNvCxnSpPr/>
            <p:nvPr/>
          </p:nvCxnSpPr>
          <p:spPr>
            <a:xfrm rot="-5400000" flipH="1">
              <a:off x="5611319" y="383537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9" name="Google Shape;709;p29"/>
            <p:cNvCxnSpPr/>
            <p:nvPr/>
          </p:nvCxnSpPr>
          <p:spPr>
            <a:xfrm rot="-5580000" flipH="1">
              <a:off x="5608540" y="3975726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0" name="Google Shape;710;p29"/>
            <p:cNvCxnSpPr/>
            <p:nvPr/>
          </p:nvCxnSpPr>
          <p:spPr>
            <a:xfrm rot="-5700000" flipH="1">
              <a:off x="5605761" y="411607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1" name="Google Shape;711;p29"/>
            <p:cNvCxnSpPr/>
            <p:nvPr/>
          </p:nvCxnSpPr>
          <p:spPr>
            <a:xfrm rot="-5820000" flipH="1">
              <a:off x="5624195" y="425421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2" name="Google Shape;712;p29"/>
            <p:cNvCxnSpPr/>
            <p:nvPr/>
          </p:nvCxnSpPr>
          <p:spPr>
            <a:xfrm rot="-5940000" flipH="1">
              <a:off x="5642629" y="439235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3" name="Google Shape;713;p29"/>
            <p:cNvCxnSpPr/>
            <p:nvPr/>
          </p:nvCxnSpPr>
          <p:spPr>
            <a:xfrm rot="-6120000" flipH="1">
              <a:off x="5654818" y="4536385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4" name="Google Shape;714;p29"/>
            <p:cNvCxnSpPr/>
            <p:nvPr/>
          </p:nvCxnSpPr>
          <p:spPr>
            <a:xfrm rot="-6240000" flipH="1">
              <a:off x="5684446" y="4671367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5" name="Google Shape;715;p29"/>
            <p:cNvCxnSpPr/>
            <p:nvPr/>
          </p:nvCxnSpPr>
          <p:spPr>
            <a:xfrm rot="-6360000" flipH="1">
              <a:off x="5714074" y="4808730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6" name="Google Shape;716;p29"/>
            <p:cNvCxnSpPr/>
            <p:nvPr/>
          </p:nvCxnSpPr>
          <p:spPr>
            <a:xfrm rot="-6480000" flipH="1">
              <a:off x="5748464" y="4948474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7" name="Google Shape;717;p29"/>
            <p:cNvCxnSpPr/>
            <p:nvPr/>
          </p:nvCxnSpPr>
          <p:spPr>
            <a:xfrm rot="-6660000" flipH="1">
              <a:off x="5792091" y="5077607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8" name="Google Shape;718;p29"/>
            <p:cNvCxnSpPr/>
            <p:nvPr/>
          </p:nvCxnSpPr>
          <p:spPr>
            <a:xfrm rot="-6780000" flipH="1">
              <a:off x="5847441" y="521122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9" name="Google Shape;719;p29"/>
            <p:cNvCxnSpPr/>
            <p:nvPr/>
          </p:nvCxnSpPr>
          <p:spPr>
            <a:xfrm rot="-6900000" flipH="1">
              <a:off x="5900410" y="5342458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0" name="Google Shape;720;p29"/>
            <p:cNvCxnSpPr/>
            <p:nvPr/>
          </p:nvCxnSpPr>
          <p:spPr>
            <a:xfrm rot="-7020000" flipH="1">
              <a:off x="5955760" y="5473693"/>
              <a:ext cx="3394" cy="182880"/>
            </a:xfrm>
            <a:prstGeom prst="straightConnector1">
              <a:avLst/>
            </a:prstGeom>
            <a:noFill/>
            <a:ln w="9525" cap="rnd" cmpd="sng">
              <a:solidFill>
                <a:srgbClr val="FFFFFF">
                  <a:alpha val="2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21" name="Google Shape;721;p29"/>
          <p:cNvSpPr txBox="1"/>
          <p:nvPr/>
        </p:nvSpPr>
        <p:spPr>
          <a:xfrm>
            <a:off x="7432101" y="668765"/>
            <a:ext cx="8305798" cy="397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29"/>
          <p:cNvSpPr txBox="1"/>
          <p:nvPr/>
        </p:nvSpPr>
        <p:spPr>
          <a:xfrm>
            <a:off x="7009642" y="2097997"/>
            <a:ext cx="5265470" cy="372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What is users’ sentiment about Airbnbs in Seattle?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Language detect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Sentiment Label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Sentiment analyze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Sentiment prediction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 tuning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BUSINESS QUESTION</a:t>
            </a:r>
            <a:endParaRPr/>
          </a:p>
        </p:txBody>
      </p:sp>
      <p:sp>
        <p:nvSpPr>
          <p:cNvPr id="177" name="Google Shape;177;p3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 dirty="0"/>
              <a:t>How can we help Airbnb hosts to adjust their pricing strategy to obtain the optimal gross margin?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n-US" sz="3200" dirty="0"/>
              <a:t>What is the sentiment of guests in Seattle Airbnb for get feedback form them?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0"/>
          <p:cNvSpPr txBox="1">
            <a:spLocks noGrp="1"/>
          </p:cNvSpPr>
          <p:nvPr>
            <p:ph type="title"/>
          </p:nvPr>
        </p:nvSpPr>
        <p:spPr>
          <a:xfrm>
            <a:off x="-550718" y="-198374"/>
            <a:ext cx="6712527" cy="200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LANGUAGE DETECT AND SENTIMENT LABEL</a:t>
            </a:r>
            <a:endParaRPr/>
          </a:p>
        </p:txBody>
      </p:sp>
      <p:sp>
        <p:nvSpPr>
          <p:cNvPr id="728" name="Google Shape;728;p30"/>
          <p:cNvSpPr txBox="1"/>
          <p:nvPr/>
        </p:nvSpPr>
        <p:spPr>
          <a:xfrm>
            <a:off x="7432101" y="668765"/>
            <a:ext cx="8305798" cy="397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30"/>
          <p:cNvSpPr txBox="1"/>
          <p:nvPr/>
        </p:nvSpPr>
        <p:spPr>
          <a:xfrm>
            <a:off x="7252454" y="2140802"/>
            <a:ext cx="4728264" cy="420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Use only English reviews because we cannot determine the sentiment of foreign language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Give each comments its compound sentiment score by using SentimentIntensityAnalyzer</a:t>
            </a:r>
            <a:endParaRPr sz="24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Label 1(positive) if the compound score &gt;0, otherwise 0(negative)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0" name="Google Shape;73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108" y="2420874"/>
            <a:ext cx="6920346" cy="2421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1"/>
          <p:cNvSpPr txBox="1">
            <a:spLocks noGrp="1"/>
          </p:cNvSpPr>
          <p:nvPr>
            <p:ph type="title"/>
          </p:nvPr>
        </p:nvSpPr>
        <p:spPr>
          <a:xfrm>
            <a:off x="377488" y="148279"/>
            <a:ext cx="6406371" cy="173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SENTIMENT ANALYSIS AND       PREDICT MODEL  BUILDING</a:t>
            </a:r>
            <a:endParaRPr/>
          </a:p>
        </p:txBody>
      </p:sp>
      <p:sp>
        <p:nvSpPr>
          <p:cNvPr id="736" name="Google Shape;736;p31"/>
          <p:cNvSpPr txBox="1"/>
          <p:nvPr/>
        </p:nvSpPr>
        <p:spPr>
          <a:xfrm>
            <a:off x="7432101" y="668765"/>
            <a:ext cx="4393315" cy="397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We have positive reviews way much more than negative ones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31"/>
          <p:cNvSpPr txBox="1"/>
          <p:nvPr/>
        </p:nvSpPr>
        <p:spPr>
          <a:xfrm>
            <a:off x="7439491" y="3366929"/>
            <a:ext cx="3978630" cy="245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Model building: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Dataset balenced</a:t>
            </a:r>
            <a:endParaRPr sz="24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Num of Iteration: 100</a:t>
            </a:r>
            <a:endParaRPr sz="24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Accracy: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0.856387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8" name="Google Shape;73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488" y="2299492"/>
            <a:ext cx="2749883" cy="2153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2827" y="2299492"/>
            <a:ext cx="3137798" cy="215375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31"/>
          <p:cNvSpPr/>
          <p:nvPr/>
        </p:nvSpPr>
        <p:spPr>
          <a:xfrm>
            <a:off x="3313216" y="3366929"/>
            <a:ext cx="593766" cy="25504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7D2D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1" name="Google Shape;741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3099" y="5183882"/>
            <a:ext cx="2794000" cy="1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2"/>
          <p:cNvSpPr txBox="1">
            <a:spLocks noGrp="1"/>
          </p:cNvSpPr>
          <p:nvPr>
            <p:ph type="title"/>
          </p:nvPr>
        </p:nvSpPr>
        <p:spPr>
          <a:xfrm>
            <a:off x="864973" y="668765"/>
            <a:ext cx="4001594" cy="83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MODEL TUNING </a:t>
            </a:r>
            <a:endParaRPr/>
          </a:p>
        </p:txBody>
      </p:sp>
      <p:sp>
        <p:nvSpPr>
          <p:cNvPr id="747" name="Google Shape;747;p32"/>
          <p:cNvSpPr txBox="1"/>
          <p:nvPr/>
        </p:nvSpPr>
        <p:spPr>
          <a:xfrm>
            <a:off x="7154073" y="668765"/>
            <a:ext cx="4492169" cy="397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Too much noise: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We have too many features compared to examples, which will cause overfitting.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The words doesn’t make sense.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32"/>
          <p:cNvSpPr txBox="1"/>
          <p:nvPr/>
        </p:nvSpPr>
        <p:spPr>
          <a:xfrm>
            <a:off x="7154073" y="3711518"/>
            <a:ext cx="5048224" cy="4847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Model tuning: 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lastic net regularization</a:t>
            </a:r>
            <a:endParaRPr sz="24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𝜆=0.02 , 𝛼=0.3(for test)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Accuracy=0.914338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ParamGridBuilder to select best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hyperparameter. 𝜆=0.01, 𝛼= 0.2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Accuracy2=0.92595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32"/>
          <p:cNvSpPr/>
          <p:nvPr/>
        </p:nvSpPr>
        <p:spPr>
          <a:xfrm>
            <a:off x="3355002" y="5262347"/>
            <a:ext cx="938606" cy="1345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7D2D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0" name="Google Shape;75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3608" y="1854860"/>
            <a:ext cx="24384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118" y="1823110"/>
            <a:ext cx="2489200" cy="21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8590" y="4546149"/>
            <a:ext cx="230843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8798" y="4643130"/>
            <a:ext cx="2364696" cy="1236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3"/>
          <p:cNvSpPr txBox="1">
            <a:spLocks noGrp="1"/>
          </p:cNvSpPr>
          <p:nvPr>
            <p:ph type="title"/>
          </p:nvPr>
        </p:nvSpPr>
        <p:spPr>
          <a:xfrm>
            <a:off x="0" y="1150076"/>
            <a:ext cx="4277705" cy="455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RECOMMENDATION SYSTEM</a:t>
            </a:r>
            <a:endParaRPr/>
          </a:p>
        </p:txBody>
      </p:sp>
      <p:sp>
        <p:nvSpPr>
          <p:cNvPr id="759" name="Google Shape;759;p33"/>
          <p:cNvSpPr txBox="1"/>
          <p:nvPr/>
        </p:nvSpPr>
        <p:spPr>
          <a:xfrm>
            <a:off x="4988658" y="1150076"/>
            <a:ext cx="6517543" cy="455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Based on Users (the score of reviewers)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Based on House (Location, amenities, etc.)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Depth-based on Users (User Profile)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Hybrid Recommender Systems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33"/>
          <p:cNvSpPr txBox="1"/>
          <p:nvPr/>
        </p:nvSpPr>
        <p:spPr>
          <a:xfrm>
            <a:off x="7432101" y="668765"/>
            <a:ext cx="8305798" cy="397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4"/>
          <p:cNvSpPr txBox="1">
            <a:spLocks noGrp="1"/>
          </p:cNvSpPr>
          <p:nvPr>
            <p:ph type="title"/>
          </p:nvPr>
        </p:nvSpPr>
        <p:spPr>
          <a:xfrm>
            <a:off x="0" y="1150076"/>
            <a:ext cx="4277705" cy="455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COLLABORATIVE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FILTERING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/>
          </a:p>
        </p:txBody>
      </p:sp>
      <p:sp>
        <p:nvSpPr>
          <p:cNvPr id="766" name="Google Shape;766;p34"/>
          <p:cNvSpPr txBox="1"/>
          <p:nvPr/>
        </p:nvSpPr>
        <p:spPr>
          <a:xfrm>
            <a:off x="4988658" y="1150076"/>
            <a:ext cx="6517543" cy="455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Based on Users (the score of reviewers)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Based on House (Location, amenities, etc.)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Depth-based on Users (User Profile)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Hybrid Recommender Systems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34"/>
          <p:cNvSpPr txBox="1"/>
          <p:nvPr/>
        </p:nvSpPr>
        <p:spPr>
          <a:xfrm>
            <a:off x="7432101" y="668765"/>
            <a:ext cx="8305798" cy="397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8" name="Google Shape;76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0247" y="2024117"/>
            <a:ext cx="6388100" cy="3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34"/>
          <p:cNvSpPr txBox="1">
            <a:spLocks noGrp="1"/>
          </p:cNvSpPr>
          <p:nvPr>
            <p:ph type="title"/>
          </p:nvPr>
        </p:nvSpPr>
        <p:spPr>
          <a:xfrm>
            <a:off x="6830650" y="517326"/>
            <a:ext cx="4277700" cy="17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ALS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5"/>
          <p:cNvSpPr txBox="1">
            <a:spLocks noGrp="1"/>
          </p:cNvSpPr>
          <p:nvPr>
            <p:ph type="title"/>
          </p:nvPr>
        </p:nvSpPr>
        <p:spPr>
          <a:xfrm>
            <a:off x="0" y="1150076"/>
            <a:ext cx="4277705" cy="455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RECOMMENDATION SYSTEM</a:t>
            </a:r>
            <a:endParaRPr/>
          </a:p>
        </p:txBody>
      </p:sp>
      <p:sp>
        <p:nvSpPr>
          <p:cNvPr id="775" name="Google Shape;775;p35"/>
          <p:cNvSpPr txBox="1"/>
          <p:nvPr/>
        </p:nvSpPr>
        <p:spPr>
          <a:xfrm>
            <a:off x="7432101" y="668765"/>
            <a:ext cx="8305798" cy="397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6" name="Google Shape;776;p35" descr="A close up of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7670"/>
          <a:stretch/>
        </p:blipFill>
        <p:spPr>
          <a:xfrm>
            <a:off x="4914515" y="1680908"/>
            <a:ext cx="3020650" cy="420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35" descr="A close up of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b="7670"/>
          <a:stretch/>
        </p:blipFill>
        <p:spPr>
          <a:xfrm>
            <a:off x="7935165" y="1680907"/>
            <a:ext cx="2834041" cy="4208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840b811490_0_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g840b811490_0_1"/>
          <p:cNvSpPr txBox="1">
            <a:spLocks noGrp="1"/>
          </p:cNvSpPr>
          <p:nvPr>
            <p:ph type="title"/>
          </p:nvPr>
        </p:nvSpPr>
        <p:spPr>
          <a:xfrm>
            <a:off x="0" y="1150076"/>
            <a:ext cx="4277700" cy="4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RECOMMENDATION SYSTEM</a:t>
            </a:r>
            <a:endParaRPr/>
          </a:p>
        </p:txBody>
      </p:sp>
      <p:cxnSp>
        <p:nvCxnSpPr>
          <p:cNvPr id="784" name="Google Shape;784;g840b811490_0_1"/>
          <p:cNvCxnSpPr/>
          <p:nvPr/>
        </p:nvCxnSpPr>
        <p:spPr>
          <a:xfrm>
            <a:off x="4666923" y="1668780"/>
            <a:ext cx="0" cy="3520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5" name="Google Shape;785;g840b811490_0_1"/>
          <p:cNvSpPr txBox="1"/>
          <p:nvPr/>
        </p:nvSpPr>
        <p:spPr>
          <a:xfrm>
            <a:off x="4988658" y="1150076"/>
            <a:ext cx="6517500" cy="4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Based on Users (the score of reviewers)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Based on House (Location, amenities, etc.)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Depth-based on Users (User Profile)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Hybrid Recommender Systems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840b811490_0_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g840b811490_0_8"/>
          <p:cNvSpPr txBox="1">
            <a:spLocks noGrp="1"/>
          </p:cNvSpPr>
          <p:nvPr>
            <p:ph type="title"/>
          </p:nvPr>
        </p:nvSpPr>
        <p:spPr>
          <a:xfrm>
            <a:off x="0" y="1150076"/>
            <a:ext cx="4277700" cy="4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RECOMMENDATION SYSTEM</a:t>
            </a:r>
            <a:endParaRPr/>
          </a:p>
        </p:txBody>
      </p:sp>
      <p:cxnSp>
        <p:nvCxnSpPr>
          <p:cNvPr id="792" name="Google Shape;792;g840b811490_0_8"/>
          <p:cNvCxnSpPr/>
          <p:nvPr/>
        </p:nvCxnSpPr>
        <p:spPr>
          <a:xfrm>
            <a:off x="4666923" y="1668780"/>
            <a:ext cx="0" cy="3520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3" name="Google Shape;793;g840b811490_0_8"/>
          <p:cNvSpPr txBox="1"/>
          <p:nvPr/>
        </p:nvSpPr>
        <p:spPr>
          <a:xfrm>
            <a:off x="4988658" y="1150076"/>
            <a:ext cx="6517500" cy="4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Based on Users (the score of reviewers)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Based on House (Location, amenities, etc.)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Depth-based on Users (User Profile)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Hybrid Recommender Systems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4" name="Google Shape;794;g840b811490_0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6138" y="352425"/>
            <a:ext cx="6638925" cy="61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37"/>
          <p:cNvSpPr txBox="1">
            <a:spLocks noGrp="1"/>
          </p:cNvSpPr>
          <p:nvPr>
            <p:ph type="title"/>
          </p:nvPr>
        </p:nvSpPr>
        <p:spPr>
          <a:xfrm>
            <a:off x="0" y="1150076"/>
            <a:ext cx="4277705" cy="455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cxnSp>
        <p:nvCxnSpPr>
          <p:cNvPr id="801" name="Google Shape;801;p37"/>
          <p:cNvCxnSpPr/>
          <p:nvPr/>
        </p:nvCxnSpPr>
        <p:spPr>
          <a:xfrm>
            <a:off x="4666923" y="1668780"/>
            <a:ext cx="0" cy="352044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2" name="Google Shape;802;p37"/>
          <p:cNvSpPr txBox="1"/>
          <p:nvPr/>
        </p:nvSpPr>
        <p:spPr>
          <a:xfrm>
            <a:off x="4988658" y="1150076"/>
            <a:ext cx="6517543" cy="455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Airbnb with music provided tend to get higher score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Hostels are high scored airbnb probably because its low cost.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Airbnb on certain street tend to get higher rate.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Most of airbnb guests have positive attitude in Seattle.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38"/>
          <p:cNvSpPr txBox="1"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 sz="6000"/>
              <a:t>THANK YOU</a:t>
            </a:r>
            <a:endParaRPr sz="6000"/>
          </a:p>
        </p:txBody>
      </p:sp>
      <p:cxnSp>
        <p:nvCxnSpPr>
          <p:cNvPr id="810" name="Google Shape;810;p38"/>
          <p:cNvCxnSpPr/>
          <p:nvPr/>
        </p:nvCxnSpPr>
        <p:spPr>
          <a:xfrm>
            <a:off x="5845629" y="3810000"/>
            <a:ext cx="50074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1" name="Google Shape;811;p38"/>
          <p:cNvSpPr txBox="1"/>
          <p:nvPr/>
        </p:nvSpPr>
        <p:spPr>
          <a:xfrm>
            <a:off x="4988658" y="1150076"/>
            <a:ext cx="6517543" cy="455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38"/>
          <p:cNvSpPr txBox="1"/>
          <p:nvPr/>
        </p:nvSpPr>
        <p:spPr>
          <a:xfrm>
            <a:off x="7432101" y="668765"/>
            <a:ext cx="8305798" cy="397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3046412" y="4246969"/>
            <a:ext cx="6096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Tiehao Chen/ Yueyuan 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henghao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u/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ian Jian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23/apr/2020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83" name="Google Shape;183;p4"/>
          <p:cNvSpPr txBox="1">
            <a:spLocks noGrp="1"/>
          </p:cNvSpPr>
          <p:nvPr>
            <p:ph type="body" idx="1"/>
          </p:nvPr>
        </p:nvSpPr>
        <p:spPr>
          <a:xfrm>
            <a:off x="685800" y="1596352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1.Data exploration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2.Data cleaning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3.Feature selection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4.Modeling and tuning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5.Sentiment analysis </a:t>
            </a:r>
            <a:endParaRPr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189" name="Google Shape;189;p5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Shape of the dataset: 9023 X 106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Different type of dataset: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Numerical features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Categorical ordinal/nominal features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Text comment features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URLs</a:t>
            </a:r>
            <a:endParaRPr/>
          </a:p>
          <a:p>
            <a:pPr marL="1200150" lvl="2" indent="-196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190" name="Google Shape;190;p5"/>
          <p:cNvSpPr txBox="1"/>
          <p:nvPr/>
        </p:nvSpPr>
        <p:spPr>
          <a:xfrm>
            <a:off x="2480705" y="2700866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PRELIMINARY DATA PROCESSING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7154" y="609600"/>
            <a:ext cx="42418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78526" y="2362199"/>
            <a:ext cx="48387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04797" y="2142067"/>
            <a:ext cx="3877026" cy="3795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EXPLORATORY DATA ANALYSIS</a:t>
            </a:r>
            <a:endParaRPr/>
          </a:p>
        </p:txBody>
      </p:sp>
      <p:pic>
        <p:nvPicPr>
          <p:cNvPr id="199" name="Google Shape;19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" y="3150068"/>
            <a:ext cx="7176506" cy="2356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43662" y="1340818"/>
            <a:ext cx="2272029" cy="490758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6"/>
          <p:cNvSpPr txBox="1"/>
          <p:nvPr/>
        </p:nvSpPr>
        <p:spPr>
          <a:xfrm>
            <a:off x="738231" y="1769861"/>
            <a:ext cx="441260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Inference - 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 likes Airbnb most </a:t>
            </a:r>
            <a:endParaRPr sz="1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2008-09-15 to 2011-11-20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EXPLORATORY DATA ANALYSIS</a:t>
            </a:r>
            <a:endParaRPr/>
          </a:p>
        </p:txBody>
      </p:sp>
      <p:pic>
        <p:nvPicPr>
          <p:cNvPr id="207" name="Google Shape;20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" y="2216869"/>
            <a:ext cx="1835288" cy="435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4593" y="2410743"/>
            <a:ext cx="7913615" cy="396776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7"/>
          <p:cNvSpPr txBox="1"/>
          <p:nvPr/>
        </p:nvSpPr>
        <p:spPr>
          <a:xfrm>
            <a:off x="738231" y="1769861"/>
            <a:ext cx="607363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Inference -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house is the most popular？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EXPLORATORY DATA ANALYSIS</a:t>
            </a:r>
            <a:endParaRPr/>
          </a:p>
        </p:txBody>
      </p:sp>
      <p:pic>
        <p:nvPicPr>
          <p:cNvPr id="215" name="Google Shape;21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1905" y="2379923"/>
            <a:ext cx="9885028" cy="386847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8"/>
          <p:cNvSpPr txBox="1"/>
          <p:nvPr/>
        </p:nvSpPr>
        <p:spPr>
          <a:xfrm>
            <a:off x="738231" y="1769861"/>
            <a:ext cx="55535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Inference -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Where is the most popular house？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9"/>
          <p:cNvSpPr txBox="1">
            <a:spLocks noGrp="1"/>
          </p:cNvSpPr>
          <p:nvPr>
            <p:ph type="title"/>
          </p:nvPr>
        </p:nvSpPr>
        <p:spPr>
          <a:xfrm>
            <a:off x="6628894" y="1756147"/>
            <a:ext cx="5076230" cy="2601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/>
              <a:t>EXPLORATORY DATA ANALYSIS</a:t>
            </a:r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body" idx="1"/>
          </p:nvPr>
        </p:nvSpPr>
        <p:spPr>
          <a:xfrm>
            <a:off x="6628894" y="4357159"/>
            <a:ext cx="5076230" cy="91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cap="none"/>
              <a:t>MISSING VALUE IMPUTATION</a:t>
            </a:r>
            <a:endParaRPr/>
          </a:p>
        </p:txBody>
      </p:sp>
      <p:pic>
        <p:nvPicPr>
          <p:cNvPr id="224" name="Google Shape;22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3916" y="4326597"/>
            <a:ext cx="5401277" cy="1471846"/>
          </a:xfrm>
          <a:prstGeom prst="roundRect">
            <a:avLst>
              <a:gd name="adj" fmla="val 6267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352"/>
              </a:srgbClr>
            </a:outerShdw>
          </a:effectLst>
        </p:spPr>
      </p:pic>
      <p:pic>
        <p:nvPicPr>
          <p:cNvPr id="225" name="Google Shape;225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9641" y="712387"/>
            <a:ext cx="5402673" cy="1431707"/>
          </a:xfrm>
          <a:prstGeom prst="roundRect">
            <a:avLst>
              <a:gd name="adj" fmla="val 6267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352"/>
              </a:srgbClr>
            </a:outerShdw>
          </a:effectLst>
        </p:spPr>
      </p:pic>
      <p:pic>
        <p:nvPicPr>
          <p:cNvPr id="226" name="Google Shape;226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3916" y="2519492"/>
            <a:ext cx="5401277" cy="1431707"/>
          </a:xfrm>
          <a:prstGeom prst="roundRect">
            <a:avLst>
              <a:gd name="adj" fmla="val 6267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352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982</Words>
  <Application>Microsoft Macintosh PowerPoint</Application>
  <PresentationFormat>Widescreen</PresentationFormat>
  <Paragraphs>211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Celestial</vt:lpstr>
      <vt:lpstr>Celestial</vt:lpstr>
      <vt:lpstr>AIRBNB PRICING STRATEGY ANALYSIS</vt:lpstr>
      <vt:lpstr>INTRODUCTION</vt:lpstr>
      <vt:lpstr>BUSINESS QUESTION</vt:lpstr>
      <vt:lpstr>AGENDA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MODELING</vt:lpstr>
      <vt:lpstr>MODELING</vt:lpstr>
      <vt:lpstr>MODELING</vt:lpstr>
      <vt:lpstr>MODELING</vt:lpstr>
      <vt:lpstr>MODELING</vt:lpstr>
      <vt:lpstr>WHAT HYPERPARAMETER ARE SELECTED FOR MODEL？ 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INSIGHTS</vt:lpstr>
      <vt:lpstr>DESCRIPTION TERM FREQUENCY ANALYSIS</vt:lpstr>
      <vt:lpstr>DESCRIPTION SELECT</vt:lpstr>
      <vt:lpstr>DESCRIPTION WORD CLOUD </vt:lpstr>
      <vt:lpstr>REVIEWS SENTIMENT ANALYSIS</vt:lpstr>
      <vt:lpstr>LANGUAGE DETECT AND SENTIMENT LABEL</vt:lpstr>
      <vt:lpstr>SENTIMENT ANALYSIS AND       PREDICT MODEL  BUILDING</vt:lpstr>
      <vt:lpstr>MODEL TUNING </vt:lpstr>
      <vt:lpstr>RECOMMENDATION SYSTEM</vt:lpstr>
      <vt:lpstr>COLLABORATIVE FILTERING </vt:lpstr>
      <vt:lpstr>RECOMMENDATION SYSTEM</vt:lpstr>
      <vt:lpstr>RECOMMENDATION SYSTEM</vt:lpstr>
      <vt:lpstr>RECOMMENDATION SYSTEM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PRICING STRATEGY ANALYSIS</dc:title>
  <dc:creator>Yueyuan He</dc:creator>
  <cp:lastModifiedBy>Yueyuan He</cp:lastModifiedBy>
  <cp:revision>1</cp:revision>
  <dcterms:created xsi:type="dcterms:W3CDTF">2020-04-22T20:29:17Z</dcterms:created>
  <dcterms:modified xsi:type="dcterms:W3CDTF">2020-04-28T00:47:49Z</dcterms:modified>
</cp:coreProperties>
</file>